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85" r:id="rId9"/>
    <p:sldId id="262" r:id="rId10"/>
    <p:sldId id="286" r:id="rId11"/>
    <p:sldId id="263" r:id="rId12"/>
    <p:sldId id="264" r:id="rId13"/>
    <p:sldId id="266" r:id="rId14"/>
    <p:sldId id="267" r:id="rId15"/>
    <p:sldId id="268" r:id="rId16"/>
    <p:sldId id="269" r:id="rId17"/>
    <p:sldId id="270" r:id="rId18"/>
    <p:sldId id="288" r:id="rId19"/>
    <p:sldId id="271" r:id="rId20"/>
    <p:sldId id="272" r:id="rId21"/>
    <p:sldId id="273" r:id="rId22"/>
    <p:sldId id="274" r:id="rId23"/>
    <p:sldId id="276" r:id="rId24"/>
    <p:sldId id="275" r:id="rId25"/>
    <p:sldId id="277" r:id="rId26"/>
    <p:sldId id="289" r:id="rId27"/>
    <p:sldId id="278" r:id="rId28"/>
    <p:sldId id="290" r:id="rId29"/>
    <p:sldId id="279" r:id="rId30"/>
    <p:sldId id="291" r:id="rId31"/>
    <p:sldId id="280" r:id="rId32"/>
    <p:sldId id="282" r:id="rId33"/>
    <p:sldId id="292" r:id="rId34"/>
    <p:sldId id="283" r:id="rId35"/>
    <p:sldId id="284" r:id="rId36"/>
    <p:sldId id="281"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708C6-6367-430D-B4DB-BFD15841F594}" type="datetimeFigureOut">
              <a:rPr lang="en-GB" smtClean="0"/>
              <a:pPr/>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100351-AFE3-4B94-89F4-FDA161C272B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708C6-6367-430D-B4DB-BFD15841F594}" type="datetimeFigureOut">
              <a:rPr lang="en-GB" smtClean="0"/>
              <a:pPr/>
              <a:t>19/09/2012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00351-AFE3-4B94-89F4-FDA161C272B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lasgow.gov.uk/NR/rdonlyres/A65EB7BF-63E9-4AEE-928F-1187990B29FD/0/GLASGOWSLEGACYFRAMEWORKdigitalversion.pdf" TargetMode="External"/><Relationship Id="rId2" Type="http://schemas.openxmlformats.org/officeDocument/2006/relationships/hyperlink" Target="http://www.differencebetween.net/miscellaneous/difference-between-game-and-sport/" TargetMode="External"/><Relationship Id="rId1" Type="http://schemas.openxmlformats.org/officeDocument/2006/relationships/slideLayout" Target="../slideLayouts/slideLayout2.xml"/><Relationship Id="rId6" Type="http://schemas.openxmlformats.org/officeDocument/2006/relationships/hyperlink" Target="http://www.fairtrade.org.uk/products/cotton/get_involved.aspx" TargetMode="External"/><Relationship Id="rId5" Type="http://schemas.openxmlformats.org/officeDocument/2006/relationships/hyperlink" Target="http://smartlemming.com/blog/2009/04/smart-lemming-tale-team-vs-individual-sports-differences-in-management-leadership/" TargetMode="External"/><Relationship Id="rId4" Type="http://schemas.openxmlformats.org/officeDocument/2006/relationships/hyperlink" Target="http://www.glasgow2014.com/the_games.asp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nigelsecostore.com/acatalog/Sports_Balls.html" TargetMode="External"/><Relationship Id="rId3" Type="http://schemas.openxmlformats.org/officeDocument/2006/relationships/hyperlink" Target="http://penyes.fcbarcelona.com/our-penyes/detail/card/how-to-create-a-penya" TargetMode="External"/><Relationship Id="rId7" Type="http://schemas.openxmlformats.org/officeDocument/2006/relationships/hyperlink" Target="http://scotlandonscreen.org.uk/database/results.php?QUICKSEARCH=1&amp;search_term=gala+day" TargetMode="External"/><Relationship Id="rId2" Type="http://schemas.openxmlformats.org/officeDocument/2006/relationships/hyperlink" Target="http://www.educationscotland.gov.uk/resources/c/creditunions.asp?strReferringChannel=educationscotland&amp;strReferringPageID=tcm:4-615801-64" TargetMode="External"/><Relationship Id="rId1" Type="http://schemas.openxmlformats.org/officeDocument/2006/relationships/slideLayout" Target="../slideLayouts/slideLayout2.xml"/><Relationship Id="rId6" Type="http://schemas.openxmlformats.org/officeDocument/2006/relationships/hyperlink" Target="http://scotlandonscreen.org.uk/database/record.php?usi=007-000-002-473-C&amp;searchdb=scotscreen_scran&amp;" TargetMode="External"/><Relationship Id="rId5" Type="http://schemas.openxmlformats.org/officeDocument/2006/relationships/hyperlink" Target="http://www.supporters-direct.org/pages/?p=3977" TargetMode="External"/><Relationship Id="rId4" Type="http://schemas.openxmlformats.org/officeDocument/2006/relationships/hyperlink" Target="http://www.supporters-direct.org/news/item/?n=15762&amp;cat=sd_sco" TargetMode="External"/><Relationship Id="rId9" Type="http://schemas.openxmlformats.org/officeDocument/2006/relationships/hyperlink" Target="http://www.educationscotland.gov.uk/resources/c/creditunions.asp"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educationscotland.gov.uk/thecurriculum/whatiscurriculumforexcellence/thepurposeofthecurriculum/index.as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thediamondjubilee.org/queen-victorias-diamond-jubilee" TargetMode="External"/><Relationship Id="rId3" Type="http://schemas.openxmlformats.org/officeDocument/2006/relationships/hyperlink" Target="http://myweb.tiscali.co.uk/kenanderson/histemp/" TargetMode="External"/><Relationship Id="rId7" Type="http://schemas.openxmlformats.org/officeDocument/2006/relationships/hyperlink" Target="http://www.thediamondjubilee.org/queen-and-commonwealth-introduction" TargetMode="External"/><Relationship Id="rId2" Type="http://schemas.openxmlformats.org/officeDocument/2006/relationships/hyperlink" Target="http://www.know-britain.com/general/commonwealth_countries1.html" TargetMode="External"/><Relationship Id="rId1" Type="http://schemas.openxmlformats.org/officeDocument/2006/relationships/slideLayout" Target="../slideLayouts/slideLayout2.xml"/><Relationship Id="rId6" Type="http://schemas.openxmlformats.org/officeDocument/2006/relationships/hyperlink" Target="http://www.thecommonwealth.org/Internal/191086/191247/169249/commonwealth_tour/" TargetMode="External"/><Relationship Id="rId11" Type="http://schemas.openxmlformats.org/officeDocument/2006/relationships/hyperlink" Target="http://www.thecommonwealth.org/Internal/191086/191247/the_commonwealth/" TargetMode="External"/><Relationship Id="rId5" Type="http://schemas.openxmlformats.org/officeDocument/2006/relationships/hyperlink" Target="http://www.thediamondjubilee.org/commonwealth-realms-and-diamond-jubilee" TargetMode="External"/><Relationship Id="rId10" Type="http://schemas.openxmlformats.org/officeDocument/2006/relationships/hyperlink" Target="http://www.nationalarchives.gov.uk/slavery/" TargetMode="External"/><Relationship Id="rId4" Type="http://schemas.openxmlformats.org/officeDocument/2006/relationships/hyperlink" Target="http://www.topendsports.com/events/commonwealth-games/history.htm" TargetMode="External"/><Relationship Id="rId9" Type="http://schemas.openxmlformats.org/officeDocument/2006/relationships/hyperlink" Target="http://www.thediamondjubilee.org/60-facts-about-que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0000"/>
                </a:solidFill>
              </a:rPr>
              <a:t>The Co-operative Games: Succeeding together</a:t>
            </a:r>
            <a:endParaRPr lang="en-GB" dirty="0">
              <a:solidFill>
                <a:srgbClr val="FF0000"/>
              </a:solidFill>
            </a:endParaRPr>
          </a:p>
        </p:txBody>
      </p:sp>
      <p:sp>
        <p:nvSpPr>
          <p:cNvPr id="3" name="Subtitle 2"/>
          <p:cNvSpPr>
            <a:spLocks noGrp="1"/>
          </p:cNvSpPr>
          <p:nvPr>
            <p:ph type="subTitle" idx="1"/>
          </p:nvPr>
        </p:nvSpPr>
        <p:spPr/>
        <p:txBody>
          <a:bodyPr/>
          <a:lstStyle/>
          <a:p>
            <a:r>
              <a:rPr lang="en-GB" dirty="0" smtClean="0">
                <a:solidFill>
                  <a:srgbClr val="FFC000"/>
                </a:solidFill>
              </a:rPr>
              <a:t>Teachers handbook</a:t>
            </a:r>
            <a:endParaRPr lang="en-GB" dirty="0">
              <a:solidFill>
                <a:srgbClr val="FFC000"/>
              </a:solidFill>
            </a:endParaRPr>
          </a:p>
        </p:txBody>
      </p:sp>
      <p:pic>
        <p:nvPicPr>
          <p:cNvPr id="4" name="Picture 3" descr="CETS.JPG"/>
          <p:cNvPicPr>
            <a:picLocks noChangeAspect="1"/>
          </p:cNvPicPr>
          <p:nvPr/>
        </p:nvPicPr>
        <p:blipFill>
          <a:blip r:embed="rId2" cstate="print"/>
          <a:stretch>
            <a:fillRect/>
          </a:stretch>
        </p:blipFill>
        <p:spPr>
          <a:xfrm>
            <a:off x="342900" y="5339107"/>
            <a:ext cx="2057400" cy="12618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1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Languages </a:t>
            </a:r>
            <a:endParaRPr lang="en-GB" sz="7200" b="1" dirty="0" smtClean="0"/>
          </a:p>
          <a:p>
            <a:pPr marL="0" indent="0">
              <a:lnSpc>
                <a:spcPct val="170000"/>
              </a:lnSpc>
              <a:buFont typeface="Arial" charset="0"/>
              <a:buNone/>
            </a:pPr>
            <a:r>
              <a:rPr lang="en-GB" sz="5600" i="1" dirty="0" smtClean="0">
                <a:latin typeface="Calibri" pitchFamily="34" charset="0"/>
                <a:cs typeface="Calibri" pitchFamily="34" charset="0"/>
              </a:rPr>
              <a:t>Listening </a:t>
            </a:r>
            <a:r>
              <a:rPr lang="en-GB" sz="5600" i="1" dirty="0" smtClean="0">
                <a:latin typeface="Calibri" pitchFamily="34" charset="0"/>
                <a:cs typeface="Calibri" pitchFamily="34" charset="0"/>
              </a:rPr>
              <a:t>and talking </a:t>
            </a:r>
            <a:endParaRPr lang="en-US" sz="5600" i="1" dirty="0" smtClean="0">
              <a:latin typeface="Calibri" pitchFamily="34" charset="0"/>
              <a:cs typeface="Calibri" pitchFamily="34" charset="0"/>
            </a:endParaRPr>
          </a:p>
          <a:p>
            <a:pPr marL="0" indent="0">
              <a:lnSpc>
                <a:spcPct val="170000"/>
              </a:lnSpc>
              <a:buNone/>
            </a:pPr>
            <a:r>
              <a:rPr lang="en-GB" sz="4400" dirty="0" smtClean="0">
                <a:latin typeface="Calibri" pitchFamily="34" charset="0"/>
                <a:cs typeface="Calibri" pitchFamily="34" charset="0"/>
              </a:rPr>
              <a:t>When I engage with others, I can respond in ways appropriate to my role, show that I value others</a:t>
            </a:r>
            <a:r>
              <a:rPr lang="en-GB" altLang="en-US" sz="4400" dirty="0" smtClean="0">
                <a:latin typeface="Calibri" pitchFamily="34" charset="0"/>
                <a:cs typeface="Calibri" pitchFamily="34" charset="0"/>
              </a:rPr>
              <a:t>’</a:t>
            </a:r>
            <a:r>
              <a:rPr lang="en-GB" sz="4400" dirty="0" smtClean="0">
                <a:latin typeface="Calibri" pitchFamily="34" charset="0"/>
                <a:cs typeface="Calibri" pitchFamily="34" charset="0"/>
              </a:rPr>
              <a:t> contributions and use these to build on thinking.</a:t>
            </a:r>
            <a:r>
              <a:rPr lang="en-GB" sz="4400" b="1" dirty="0" smtClean="0">
                <a:latin typeface="Calibri" pitchFamily="34" charset="0"/>
                <a:cs typeface="Calibri" pitchFamily="34" charset="0"/>
              </a:rPr>
              <a:t>LIT 2-02a</a:t>
            </a:r>
          </a:p>
          <a:p>
            <a:pPr marL="0" indent="0">
              <a:lnSpc>
                <a:spcPct val="170000"/>
              </a:lnSpc>
              <a:buNone/>
            </a:pPr>
            <a:r>
              <a:rPr lang="en-GB" sz="4400" dirty="0" smtClean="0">
                <a:latin typeface="Calibri" pitchFamily="34" charset="0"/>
                <a:cs typeface="Calibri" pitchFamily="34" charset="0"/>
              </a:rPr>
              <a:t>When I engage with others, I can make a relevant contribution, encourage others to contribute and acknowledge that they have the right to hold a different opinion.  I can respond in ways appropriate to my role and use contributions to reflect on, clarify or adapt thinking. </a:t>
            </a:r>
            <a:r>
              <a:rPr lang="en-GB" sz="4400" b="1" dirty="0" smtClean="0">
                <a:latin typeface="Calibri" pitchFamily="34" charset="0"/>
                <a:cs typeface="Calibri" pitchFamily="34" charset="0"/>
              </a:rPr>
              <a:t>LIT 3-02a</a:t>
            </a:r>
            <a:r>
              <a:rPr lang="en-GB" sz="4400" dirty="0" smtClean="0">
                <a:latin typeface="Calibri" pitchFamily="34" charset="0"/>
                <a:cs typeface="Calibri" pitchFamily="34" charset="0"/>
              </a:rPr>
              <a:t> </a:t>
            </a:r>
          </a:p>
          <a:p>
            <a:pPr marL="0" indent="0">
              <a:lnSpc>
                <a:spcPct val="170000"/>
              </a:lnSpc>
              <a:buNone/>
            </a:pPr>
            <a:r>
              <a:rPr lang="en-GB" sz="4400" dirty="0" smtClean="0">
                <a:latin typeface="Calibri" pitchFamily="34" charset="0"/>
                <a:cs typeface="Calibri" pitchFamily="34" charset="0"/>
              </a:rPr>
              <a:t>To help me develop an informed view, I can distinguish fact from opinion, and I am learning to recognise when my sources try to influence me and how useful these are.</a:t>
            </a:r>
            <a:r>
              <a:rPr lang="en-GB" sz="4400" b="1" dirty="0" smtClean="0">
                <a:latin typeface="Calibri" pitchFamily="34" charset="0"/>
                <a:cs typeface="Calibri" pitchFamily="34" charset="0"/>
              </a:rPr>
              <a:t>LIT 2-08a</a:t>
            </a:r>
          </a:p>
          <a:p>
            <a:pPr marL="0" indent="0">
              <a:lnSpc>
                <a:spcPct val="170000"/>
              </a:lnSpc>
              <a:buNone/>
            </a:pPr>
            <a:r>
              <a:rPr lang="en-GB" sz="4400" dirty="0" smtClean="0">
                <a:latin typeface="Calibri" pitchFamily="34" charset="0"/>
                <a:cs typeface="Calibri" pitchFamily="34" charset="0"/>
              </a:rPr>
              <a:t>I am developing confidence when engaging with others within and beyond my place of learning. I can communicate in a clear, expressive way and I am learning to select and organise resources independently. </a:t>
            </a:r>
            <a:r>
              <a:rPr lang="en-GB" sz="4400" b="1" dirty="0" smtClean="0">
                <a:latin typeface="Calibri" pitchFamily="34" charset="0"/>
                <a:cs typeface="Calibri" pitchFamily="34" charset="0"/>
              </a:rPr>
              <a:t>LIT 2-10a </a:t>
            </a:r>
            <a:r>
              <a:rPr lang="en-GB" sz="4400" dirty="0" smtClean="0">
                <a:latin typeface="Calibri" pitchFamily="34" charset="0"/>
                <a:cs typeface="Calibri" pitchFamily="34" charset="0"/>
              </a:rPr>
              <a:t>/ </a:t>
            </a:r>
            <a:r>
              <a:rPr lang="en-GB" sz="4400" b="1" dirty="0" smtClean="0">
                <a:latin typeface="Calibri" pitchFamily="34" charset="0"/>
                <a:cs typeface="Calibri" pitchFamily="34" charset="0"/>
              </a:rPr>
              <a:t>LIT 3-10a</a:t>
            </a:r>
            <a:endParaRPr lang="en-GB" sz="44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1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Technologies</a:t>
            </a:r>
            <a:endParaRPr lang="en-GB" sz="7200" b="1" dirty="0" smtClean="0"/>
          </a:p>
          <a:p>
            <a:pPr>
              <a:lnSpc>
                <a:spcPct val="170000"/>
              </a:lnSpc>
              <a:buNone/>
            </a:pPr>
            <a:r>
              <a:rPr lang="en-GB" sz="6400" i="1" dirty="0" smtClean="0"/>
              <a:t>Technological developments in </a:t>
            </a:r>
            <a:r>
              <a:rPr lang="en-GB" sz="6400" i="1" dirty="0" smtClean="0"/>
              <a:t>society</a:t>
            </a:r>
            <a:endParaRPr lang="en-GB" sz="6400" i="1" dirty="0" smtClean="0"/>
          </a:p>
          <a:p>
            <a:pPr marL="0" indent="0">
              <a:lnSpc>
                <a:spcPct val="170000"/>
              </a:lnSpc>
              <a:buNone/>
            </a:pPr>
            <a:r>
              <a:rPr lang="en-GB" sz="5600" dirty="0" smtClean="0">
                <a:latin typeface="Calibri" pitchFamily="34" charset="0"/>
                <a:cs typeface="Calibri" pitchFamily="34" charset="0"/>
              </a:rPr>
              <a:t>Throughout all my learning, I can use search facilities of electronic sources to access and retrieve information, recognising the importance this has in my place of learning, at home and in the workplace. </a:t>
            </a:r>
            <a:r>
              <a:rPr lang="en-GB" sz="5600" b="1" dirty="0" smtClean="0">
                <a:latin typeface="Calibri" pitchFamily="34" charset="0"/>
                <a:cs typeface="Calibri" pitchFamily="34" charset="0"/>
              </a:rPr>
              <a:t>TCH 2-03b</a:t>
            </a:r>
            <a:r>
              <a:rPr lang="en-GB" sz="5600" dirty="0" smtClean="0">
                <a:latin typeface="Calibri" pitchFamily="34" charset="0"/>
                <a:cs typeface="Calibri" pitchFamily="34" charset="0"/>
              </a:rPr>
              <a:t> </a:t>
            </a:r>
          </a:p>
          <a:p>
            <a:pPr marL="0" indent="0">
              <a:lnSpc>
                <a:spcPct val="170000"/>
              </a:lnSpc>
              <a:buNone/>
            </a:pPr>
            <a:r>
              <a:rPr lang="en-GB" sz="5600" dirty="0" smtClean="0">
                <a:latin typeface="Calibri" pitchFamily="34" charset="0"/>
                <a:cs typeface="Calibri" pitchFamily="34" charset="0"/>
              </a:rPr>
              <a:t>I explore and experiment with the features and functions of computer technology and I can use what I learn to support and enhance my learning in different contexts. </a:t>
            </a:r>
            <a:r>
              <a:rPr lang="en-GB" sz="5600" b="1" dirty="0" smtClean="0">
                <a:latin typeface="Calibri" pitchFamily="34" charset="0"/>
                <a:cs typeface="Calibri" pitchFamily="34" charset="0"/>
              </a:rPr>
              <a:t>TCH 1-04a / TCH 2-04a</a:t>
            </a:r>
            <a:r>
              <a:rPr lang="en-GB" sz="5600" dirty="0" smtClean="0">
                <a:latin typeface="Calibri" pitchFamily="34" charset="0"/>
                <a:cs typeface="Calibri" pitchFamily="34" charset="0"/>
              </a:rPr>
              <a:t> </a:t>
            </a:r>
          </a:p>
          <a:p>
            <a:pPr marL="0" indent="0">
              <a:lnSpc>
                <a:spcPct val="170000"/>
              </a:lnSpc>
              <a:buNone/>
            </a:pPr>
            <a:r>
              <a:rPr lang="en-GB" sz="5600" dirty="0" smtClean="0">
                <a:latin typeface="Calibri" pitchFamily="34" charset="0"/>
                <a:cs typeface="Calibri" pitchFamily="34" charset="0"/>
              </a:rPr>
              <a:t>I can create, capture and manipulate sounds, text and images to communicate experiences, ideas and information in creative and engaging ways. </a:t>
            </a:r>
            <a:r>
              <a:rPr lang="en-GB" sz="5600" b="1" dirty="0" smtClean="0">
                <a:latin typeface="Calibri" pitchFamily="34" charset="0"/>
                <a:cs typeface="Calibri" pitchFamily="34" charset="0"/>
              </a:rPr>
              <a:t>TCH 1-04b / TCH 2-04b</a:t>
            </a:r>
          </a:p>
          <a:p>
            <a:pPr marL="0" indent="0">
              <a:lnSpc>
                <a:spcPct val="170000"/>
              </a:lnSpc>
              <a:buNone/>
            </a:pPr>
            <a:r>
              <a:rPr lang="en-GB" sz="5600" dirty="0" smtClean="0">
                <a:latin typeface="Calibri" pitchFamily="34" charset="0"/>
                <a:cs typeface="Calibri" pitchFamily="34" charset="0"/>
              </a:rPr>
              <a:t>I enhance my learning by applying my ICT skills in different learning contexts across the curriculum. </a:t>
            </a:r>
            <a:r>
              <a:rPr lang="en-GB" sz="5600" b="1" dirty="0" smtClean="0">
                <a:latin typeface="Calibri" pitchFamily="34" charset="0"/>
                <a:cs typeface="Calibri" pitchFamily="34" charset="0"/>
              </a:rPr>
              <a:t>TCH 3-04a </a:t>
            </a:r>
            <a:endParaRPr lang="en-US" sz="56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2</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Co-operation, competition and their relationship to health and wellbeing</a:t>
            </a:r>
            <a:endParaRPr lang="en-GB" sz="1800" dirty="0"/>
          </a:p>
          <a:p>
            <a:pPr>
              <a:lnSpc>
                <a:spcPct val="170000"/>
              </a:lnSpc>
              <a:buNone/>
            </a:pPr>
            <a:r>
              <a:rPr lang="en-GB" sz="1800" b="1" dirty="0" smtClean="0"/>
              <a:t>Theme: </a:t>
            </a:r>
            <a:r>
              <a:rPr lang="en-GB" sz="1800" dirty="0" smtClean="0"/>
              <a:t>Health and wellbeing</a:t>
            </a:r>
          </a:p>
          <a:p>
            <a:pPr>
              <a:lnSpc>
                <a:spcPct val="170000"/>
              </a:lnSpc>
              <a:buNone/>
            </a:pPr>
            <a:r>
              <a:rPr lang="en-GB" sz="1600" i="1" dirty="0" smtClean="0"/>
              <a:t>Investigate </a:t>
            </a:r>
            <a:r>
              <a:rPr lang="en-GB" sz="1600" i="1" dirty="0" smtClean="0"/>
              <a:t>and play a team sport of your choice from the 2014 Commonwealth Games and explore the health and wellbeing benefits of the game. Create a presentation/report/slide show/animation or performance to show your school class, school or community, the importance of co-operation and competition in that game or sport. Then design your own  game which you think would encourage young children and/or the elderly to co-operate to keep active and gain health benefits.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2</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Co-operation, competition and their relationship to health and wellbeing</a:t>
            </a:r>
            <a:endParaRPr lang="en-GB" sz="1800" dirty="0"/>
          </a:p>
          <a:p>
            <a:pPr>
              <a:lnSpc>
                <a:spcPct val="170000"/>
              </a:lnSpc>
              <a:buNone/>
            </a:pPr>
            <a:r>
              <a:rPr lang="en-GB" sz="1800" b="1" dirty="0" smtClean="0"/>
              <a:t>Theme: </a:t>
            </a:r>
            <a:r>
              <a:rPr lang="en-GB" sz="1800" dirty="0" smtClean="0"/>
              <a:t>Health and wellbeing</a:t>
            </a:r>
          </a:p>
          <a:p>
            <a:pPr>
              <a:lnSpc>
                <a:spcPct val="170000"/>
              </a:lnSpc>
              <a:buNone/>
            </a:pPr>
            <a:r>
              <a:rPr lang="en-GB" sz="1400" b="1" dirty="0" smtClean="0"/>
              <a:t>Teachers can adapt or edit this challenge as they think would best suit their students. This </a:t>
            </a:r>
            <a:r>
              <a:rPr lang="en-GB" sz="1400" b="1" dirty="0" err="1" smtClean="0"/>
              <a:t>powerpoint</a:t>
            </a:r>
            <a:r>
              <a:rPr lang="en-GB" sz="1400" b="1" dirty="0" smtClean="0"/>
              <a:t> can then be saved with a new name and used as part of a forward plan</a:t>
            </a:r>
            <a:r>
              <a:rPr lang="en-GB" sz="1400" b="1" dirty="0" smtClean="0"/>
              <a:t>.</a:t>
            </a:r>
            <a:endParaRPr lang="en-GB" sz="1400" dirty="0"/>
          </a:p>
          <a:p>
            <a:pPr>
              <a:lnSpc>
                <a:spcPct val="170000"/>
              </a:lnSpc>
              <a:buNone/>
            </a:pPr>
            <a:r>
              <a:rPr lang="en-GB" sz="1400" dirty="0" smtClean="0"/>
              <a:t>This challenge is to help students explore and design games and activities associated with the Commonwealth Games. The aim is to allow students to investigate health and social  benefits associated with sports, looking at co-operation and competition in their community. </a:t>
            </a:r>
            <a:r>
              <a:rPr lang="en-US" sz="1400" dirty="0" smtClean="0">
                <a:latin typeface="Calibri" pitchFamily="34" charset="0"/>
                <a:cs typeface="Calibri" pitchFamily="34" charset="0"/>
              </a:rPr>
              <a:t>Questions to stimulate debate on this topic  and websites to  help answer them can be found on the next slide.</a:t>
            </a:r>
            <a:r>
              <a:rPr lang="en-GB" sz="1400" dirty="0" smtClean="0"/>
              <a:t> </a:t>
            </a:r>
            <a:r>
              <a:rPr lang="en-US" sz="1400" dirty="0" smtClean="0">
                <a:latin typeface="Calibri" pitchFamily="34" charset="0"/>
                <a:cs typeface="Calibri" pitchFamily="34" charset="0"/>
              </a:rPr>
              <a:t>If you want to </a:t>
            </a:r>
            <a:r>
              <a:rPr lang="en-US" sz="1400" dirty="0" err="1" smtClean="0">
                <a:latin typeface="Calibri" pitchFamily="34" charset="0"/>
                <a:cs typeface="Calibri" pitchFamily="34" charset="0"/>
              </a:rPr>
              <a:t>personalise</a:t>
            </a:r>
            <a:r>
              <a:rPr lang="en-US" sz="1400" dirty="0" smtClean="0">
                <a:latin typeface="Calibri" pitchFamily="34" charset="0"/>
                <a:cs typeface="Calibri" pitchFamily="34" charset="0"/>
              </a:rPr>
              <a:t>, reword or adapt the challenge, then change the text and alter the experiences and outcomes which are on the following slides. It can then be saved as a power point in your own name and be part of your planning process</a:t>
            </a:r>
            <a:r>
              <a:rPr lang="en-US" sz="1400" b="1" dirty="0" smtClean="0">
                <a:latin typeface="Calibri" pitchFamily="34" charset="0"/>
                <a:cs typeface="Calibri" pitchFamily="34" charset="0"/>
              </a:rPr>
              <a:t> </a:t>
            </a:r>
            <a:r>
              <a:rPr lang="en-US" sz="1400" dirty="0" smtClean="0">
                <a:latin typeface="Calibri" pitchFamily="34" charset="0"/>
                <a:cs typeface="Calibri" pitchFamily="34" charset="0"/>
              </a:rPr>
              <a:t>for this topic.</a:t>
            </a:r>
            <a:endParaRPr lang="en-GB"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2 – Questions</a:t>
            </a:r>
            <a:endParaRPr lang="en-GB"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nSpc>
                <a:spcPct val="160000"/>
              </a:lnSpc>
              <a:buNone/>
            </a:pPr>
            <a:r>
              <a:rPr lang="en-GB" sz="2200" dirty="0" smtClean="0"/>
              <a:t>What is the difference between a game and a sport</a:t>
            </a:r>
            <a:r>
              <a:rPr lang="en-GB" sz="2200" dirty="0" smtClean="0"/>
              <a:t>?</a:t>
            </a:r>
          </a:p>
          <a:p>
            <a:pPr>
              <a:lnSpc>
                <a:spcPct val="160000"/>
              </a:lnSpc>
              <a:buNone/>
            </a:pPr>
            <a:r>
              <a:rPr lang="en-GB" sz="2200" dirty="0" smtClean="0"/>
              <a:t>Do a survey of your class to find out how  active you all are</a:t>
            </a:r>
            <a:r>
              <a:rPr lang="en-GB" sz="2200" dirty="0" smtClean="0"/>
              <a:t>!</a:t>
            </a:r>
          </a:p>
          <a:p>
            <a:pPr>
              <a:lnSpc>
                <a:spcPct val="160000"/>
              </a:lnSpc>
              <a:buNone/>
            </a:pPr>
            <a:r>
              <a:rPr lang="en-GB" sz="2200" dirty="0" smtClean="0"/>
              <a:t>Look at rules which help games and sports to be played fairly, how are rules decided and do they change</a:t>
            </a:r>
            <a:r>
              <a:rPr lang="en-GB" sz="2200" dirty="0" smtClean="0"/>
              <a:t>?</a:t>
            </a:r>
          </a:p>
          <a:p>
            <a:pPr>
              <a:lnSpc>
                <a:spcPct val="160000"/>
              </a:lnSpc>
              <a:buNone/>
            </a:pPr>
            <a:r>
              <a:rPr lang="en-GB" sz="2200" dirty="0" smtClean="0"/>
              <a:t>Why is co-operation </a:t>
            </a:r>
            <a:r>
              <a:rPr lang="en-GB" sz="2200" dirty="0" smtClean="0"/>
              <a:t>as </a:t>
            </a:r>
            <a:r>
              <a:rPr lang="en-GB" sz="2200" dirty="0" smtClean="0"/>
              <a:t>team </a:t>
            </a:r>
            <a:r>
              <a:rPr lang="en-GB" sz="2200" dirty="0" smtClean="0"/>
              <a:t>work </a:t>
            </a:r>
            <a:r>
              <a:rPr lang="en-GB" sz="2200" dirty="0" smtClean="0"/>
              <a:t>important in </a:t>
            </a:r>
            <a:r>
              <a:rPr lang="en-GB" sz="2200" dirty="0" smtClean="0"/>
              <a:t>sport and games?</a:t>
            </a:r>
          </a:p>
          <a:p>
            <a:pPr>
              <a:lnSpc>
                <a:spcPct val="160000"/>
              </a:lnSpc>
              <a:buNone/>
            </a:pPr>
            <a:r>
              <a:rPr lang="en-GB" sz="2200" dirty="0" smtClean="0"/>
              <a:t>What support do athletes need to participate in the Commonwealth Games?</a:t>
            </a:r>
          </a:p>
          <a:p>
            <a:pPr>
              <a:lnSpc>
                <a:spcPct val="160000"/>
              </a:lnSpc>
              <a:buNone/>
            </a:pPr>
            <a:r>
              <a:rPr lang="en-GB" sz="2200" dirty="0" smtClean="0"/>
              <a:t>What </a:t>
            </a:r>
            <a:r>
              <a:rPr lang="en-GB" sz="2200" dirty="0" smtClean="0"/>
              <a:t>impact on health and wellbeing are Glasgow Council hoping the Commonwealth Games will have?</a:t>
            </a:r>
          </a:p>
          <a:p>
            <a:pPr>
              <a:lnSpc>
                <a:spcPct val="160000"/>
              </a:lnSpc>
              <a:buNone/>
            </a:pPr>
            <a:r>
              <a:rPr lang="en-GB" sz="2200" dirty="0" smtClean="0"/>
              <a:t>Look </a:t>
            </a:r>
            <a:r>
              <a:rPr lang="en-GB" sz="2200" dirty="0" smtClean="0"/>
              <a:t>at health recommendations for levels of activity for different age </a:t>
            </a:r>
            <a:r>
              <a:rPr lang="en-GB" sz="2200" dirty="0" smtClean="0"/>
              <a:t>groups</a:t>
            </a:r>
            <a:endParaRPr lang="en-GB"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2 - Resources</a:t>
            </a:r>
            <a:endParaRPr lang="en-GB" dirty="0">
              <a:solidFill>
                <a:srgbClr val="FF0000"/>
              </a:solidFill>
            </a:endParaRPr>
          </a:p>
        </p:txBody>
      </p:sp>
      <p:sp>
        <p:nvSpPr>
          <p:cNvPr id="4" name="Content Placeholder 3"/>
          <p:cNvSpPr>
            <a:spLocks noGrp="1"/>
          </p:cNvSpPr>
          <p:nvPr>
            <p:ph idx="1"/>
          </p:nvPr>
        </p:nvSpPr>
        <p:spPr/>
        <p:txBody>
          <a:bodyPr/>
          <a:lstStyle/>
          <a:p>
            <a:pPr>
              <a:lnSpc>
                <a:spcPct val="150000"/>
              </a:lnSpc>
              <a:buNone/>
            </a:pPr>
            <a:r>
              <a:rPr lang="en-GB" sz="1800" dirty="0" smtClean="0"/>
              <a:t>Your students may look at these websites in the process of working through the student resource</a:t>
            </a:r>
            <a:r>
              <a:rPr lang="en-GB" sz="1800" dirty="0" smtClean="0"/>
              <a:t>:</a:t>
            </a:r>
            <a:endParaRPr lang="en-US" sz="1800" dirty="0" smtClean="0">
              <a:hlinkClick r:id="rId2"/>
            </a:endParaRPr>
          </a:p>
          <a:p>
            <a:pPr>
              <a:lnSpc>
                <a:spcPct val="150000"/>
              </a:lnSpc>
              <a:buNone/>
            </a:pPr>
            <a:r>
              <a:rPr lang="en-US" sz="1800" dirty="0" smtClean="0">
                <a:hlinkClick r:id="rId2"/>
              </a:rPr>
              <a:t>http</a:t>
            </a:r>
            <a:r>
              <a:rPr lang="en-US" sz="1800" dirty="0" smtClean="0">
                <a:hlinkClick r:id="rId2"/>
              </a:rPr>
              <a:t>://www.differencebetween.net/miscellaneous/difference-between-game-and-sport/</a:t>
            </a:r>
            <a:endParaRPr lang="en-US" sz="1800" dirty="0" smtClean="0"/>
          </a:p>
          <a:p>
            <a:pPr>
              <a:lnSpc>
                <a:spcPct val="150000"/>
              </a:lnSpc>
              <a:buNone/>
            </a:pPr>
            <a:r>
              <a:rPr lang="en-US" sz="1800" dirty="0" smtClean="0">
                <a:hlinkClick r:id="rId3"/>
              </a:rPr>
              <a:t>http://www.glasgow.gov.uk/NR/rdonlyres/A65EB7BF-63E9-4AEE-928F-1187990B29FD/0/GLASGOWSLEGACYFRAMEWORKdigitalversion.pdf</a:t>
            </a:r>
            <a:endParaRPr lang="en-US" sz="1800" dirty="0" smtClean="0"/>
          </a:p>
          <a:p>
            <a:pPr>
              <a:lnSpc>
                <a:spcPct val="150000"/>
              </a:lnSpc>
              <a:buNone/>
            </a:pPr>
            <a:r>
              <a:rPr lang="en-US" sz="1800" dirty="0" smtClean="0">
                <a:hlinkClick r:id="rId4"/>
              </a:rPr>
              <a:t>http://www.glasgow2014.com/the_games.aspx</a:t>
            </a:r>
            <a:endParaRPr lang="en-US" sz="1800" dirty="0" smtClean="0"/>
          </a:p>
          <a:p>
            <a:pPr>
              <a:lnSpc>
                <a:spcPct val="150000"/>
              </a:lnSpc>
              <a:buNone/>
            </a:pPr>
            <a:r>
              <a:rPr lang="en-US" sz="1800" dirty="0" smtClean="0">
                <a:hlinkClick r:id="rId5"/>
              </a:rPr>
              <a:t>http://smartlemming.com/blog/2009/04/smart-lemming-tale-team-vs-individual-sports-differences-in-management-leadership/</a:t>
            </a:r>
            <a:endParaRPr lang="en-US" sz="1800" dirty="0" smtClean="0"/>
          </a:p>
          <a:p>
            <a:pPr>
              <a:lnSpc>
                <a:spcPct val="150000"/>
              </a:lnSpc>
              <a:buNone/>
            </a:pPr>
            <a:r>
              <a:rPr lang="en-US" sz="1800" dirty="0" smtClean="0">
                <a:hlinkClick r:id="rId6"/>
              </a:rPr>
              <a:t>http://www.fairtrade.org.uk/products/cotton/get_involved.aspx</a:t>
            </a:r>
            <a:endParaRPr lang="en-US" sz="1800" dirty="0" smtClean="0"/>
          </a:p>
          <a:p>
            <a:pPr>
              <a:lnSpc>
                <a:spcPct val="150000"/>
              </a:lnSpc>
              <a:buNone/>
            </a:pPr>
            <a:endParaRPr lang="en-US" sz="1800" dirty="0" smtClean="0"/>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2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Health </a:t>
            </a:r>
            <a:r>
              <a:rPr lang="en-GB" sz="7200" b="1" dirty="0" smtClean="0"/>
              <a:t>and wellbeing </a:t>
            </a:r>
          </a:p>
          <a:p>
            <a:pPr>
              <a:lnSpc>
                <a:spcPct val="170000"/>
              </a:lnSpc>
              <a:buNone/>
            </a:pPr>
            <a:r>
              <a:rPr lang="en-GB" sz="5600" i="1" dirty="0" smtClean="0"/>
              <a:t>Physical education, physical activity and sport</a:t>
            </a:r>
          </a:p>
          <a:p>
            <a:pPr>
              <a:lnSpc>
                <a:spcPct val="170000"/>
              </a:lnSpc>
              <a:buNone/>
            </a:pPr>
            <a:r>
              <a:rPr lang="en-GB" sz="4800" dirty="0" smtClean="0"/>
              <a:t>As I encounter new challenges and contexts for learning, I am encouraged and supported to demonstrate my ability to select, adapt and apply movement skills and strategies, creatively, accurately and with control. </a:t>
            </a:r>
            <a:r>
              <a:rPr lang="en-GB" sz="4800" b="1" dirty="0" smtClean="0"/>
              <a:t>HWB 2-21a / HWB 3-21a</a:t>
            </a:r>
          </a:p>
          <a:p>
            <a:pPr>
              <a:lnSpc>
                <a:spcPct val="170000"/>
              </a:lnSpc>
              <a:buNone/>
            </a:pPr>
            <a:r>
              <a:rPr lang="en-GB" sz="4800" dirty="0" smtClean="0"/>
              <a:t>I practise, consolidate and refine my skills to improve my performance. I am developing and sustaining my levels of fitness. </a:t>
            </a:r>
            <a:r>
              <a:rPr lang="en-GB" sz="4800" b="1" dirty="0" smtClean="0"/>
              <a:t>HWB 2-22a / HWB 3-22a</a:t>
            </a:r>
          </a:p>
          <a:p>
            <a:pPr>
              <a:lnSpc>
                <a:spcPct val="170000"/>
              </a:lnSpc>
              <a:buNone/>
            </a:pPr>
            <a:r>
              <a:rPr lang="en-GB" sz="4800" dirty="0" smtClean="0"/>
              <a:t>While working and learning with others, I improve my range of skills, demonstrate tactics and achieve identified goals. </a:t>
            </a:r>
            <a:r>
              <a:rPr lang="en-GB" sz="4800" b="1" dirty="0" smtClean="0"/>
              <a:t>HWB 2-23a</a:t>
            </a:r>
          </a:p>
          <a:p>
            <a:pPr>
              <a:lnSpc>
                <a:spcPct val="170000"/>
              </a:lnSpc>
              <a:buNone/>
            </a:pPr>
            <a:r>
              <a:rPr lang="en-GB" sz="4800" dirty="0" smtClean="0"/>
              <a:t>I am developing the skills to lead and recognise strengths of group members, including myself. I contribute to groups and teams through my knowledge of individual strengths, group tactics, and strategies.</a:t>
            </a:r>
            <a:r>
              <a:rPr lang="en-GB" sz="4800" b="1" dirty="0" smtClean="0"/>
              <a:t>HWB 3-23a</a:t>
            </a:r>
          </a:p>
          <a:p>
            <a:pPr>
              <a:lnSpc>
                <a:spcPct val="170000"/>
              </a:lnSpc>
              <a:buNone/>
            </a:pPr>
            <a:r>
              <a:rPr lang="en-GB" sz="4800" dirty="0" smtClean="0"/>
              <a:t>I am experiencing enjoyment and achievement on a daily basis by taking part in different kinds of energetic physical activities of my choosing, including sport and opportunities for outdoor learning, available at my place of learning and in the wider community. </a:t>
            </a:r>
            <a:r>
              <a:rPr lang="en-GB" sz="4800" b="1" dirty="0" smtClean="0"/>
              <a:t>HWB 2-25a / HWB 3-25a</a:t>
            </a:r>
          </a:p>
          <a:p>
            <a:pPr>
              <a:lnSpc>
                <a:spcPct val="170000"/>
              </a:lnSpc>
              <a:buNone/>
            </a:pPr>
            <a:r>
              <a:rPr lang="en-GB" sz="4800" dirty="0" smtClean="0"/>
              <a:t>I have investigated the role of sport and the opportunities it may offer me. I am able to access opportunities for participation in sport and the development of my performance in my place of learning and beyond. </a:t>
            </a:r>
            <a:r>
              <a:rPr lang="en-GB" sz="4800" b="1" dirty="0" smtClean="0"/>
              <a:t>HWB 2-26a / HWB 3-26a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2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Health </a:t>
            </a:r>
            <a:r>
              <a:rPr lang="en-GB" sz="7200" b="1" dirty="0" smtClean="0"/>
              <a:t>and wellbeing </a:t>
            </a:r>
          </a:p>
          <a:p>
            <a:pPr>
              <a:lnSpc>
                <a:spcPct val="170000"/>
              </a:lnSpc>
              <a:buNone/>
            </a:pPr>
            <a:r>
              <a:rPr lang="en-GB" sz="5600" i="1" dirty="0" smtClean="0"/>
              <a:t>Physical wellbeing</a:t>
            </a:r>
          </a:p>
          <a:p>
            <a:pPr>
              <a:lnSpc>
                <a:spcPct val="170000"/>
              </a:lnSpc>
              <a:buNone/>
            </a:pPr>
            <a:r>
              <a:rPr lang="en-GB" sz="4800" dirty="0" smtClean="0"/>
              <a:t>I am developing my understanding of the human body and can use this knowledge to maintain and improve my wellbeing and health. </a:t>
            </a:r>
            <a:r>
              <a:rPr lang="en-GB" sz="4800" b="1" dirty="0" smtClean="0"/>
              <a:t>HWB 0-15a / HWB 1-15a / HWB 2-15a / HWB 3-15a / HWB 4-15a </a:t>
            </a:r>
          </a:p>
          <a:p>
            <a:pPr>
              <a:lnSpc>
                <a:spcPct val="170000"/>
              </a:lnSpc>
              <a:buNone/>
            </a:pPr>
            <a:r>
              <a:rPr lang="en-GB" sz="4800" dirty="0" smtClean="0"/>
              <a:t>I am learning to assess and manage risk, to protect myself and others, and to reduce the potential for harm when possible. </a:t>
            </a:r>
            <a:r>
              <a:rPr lang="en-GB" sz="4800" b="1" dirty="0" smtClean="0"/>
              <a:t>HWB 0-16a / HWB 1-16a / HWB 2-16a / HWB 3-16a / HWB 4-16a</a:t>
            </a:r>
          </a:p>
          <a:p>
            <a:pPr>
              <a:lnSpc>
                <a:spcPct val="170000"/>
              </a:lnSpc>
              <a:buNone/>
            </a:pPr>
            <a:r>
              <a:rPr lang="en-GB" sz="5600" i="1" dirty="0" smtClean="0"/>
              <a:t>Social wellbeing </a:t>
            </a:r>
          </a:p>
          <a:p>
            <a:pPr>
              <a:lnSpc>
                <a:spcPct val="170000"/>
              </a:lnSpc>
              <a:buNone/>
            </a:pPr>
            <a:r>
              <a:rPr lang="en-GB" sz="4800" dirty="0" smtClean="0"/>
              <a:t>I recognise that each individual has a unique blend of abilities and needs. I contribute to making my school community one which values individuals equally and is a welcoming place for all. </a:t>
            </a:r>
            <a:r>
              <a:rPr lang="en-GB" sz="4800" b="1" dirty="0" smtClean="0"/>
              <a:t>HWB 2-10a / HWB 3-10a</a:t>
            </a:r>
            <a:r>
              <a:rPr lang="en-GB" sz="4800" dirty="0" smtClean="0"/>
              <a:t> </a:t>
            </a:r>
          </a:p>
          <a:p>
            <a:pPr>
              <a:lnSpc>
                <a:spcPct val="170000"/>
              </a:lnSpc>
              <a:buNone/>
            </a:pPr>
            <a:r>
              <a:rPr lang="en-GB" sz="4800" dirty="0" smtClean="0"/>
              <a:t>I make full use of and value the opportunities I am given to improve and manage my learning and, in turn, I can help to encourage learning and confidence in others. </a:t>
            </a:r>
            <a:r>
              <a:rPr lang="en-GB" sz="4800" b="1" dirty="0" smtClean="0"/>
              <a:t>HWB 2-11a / HWB 3-11a / HWB 4-11a</a:t>
            </a:r>
            <a:r>
              <a:rPr lang="en-GB" sz="4800" dirty="0" smtClean="0"/>
              <a:t> </a:t>
            </a:r>
          </a:p>
          <a:p>
            <a:pPr>
              <a:lnSpc>
                <a:spcPct val="170000"/>
              </a:lnSpc>
              <a:buNone/>
            </a:pPr>
            <a:r>
              <a:rPr lang="en-GB" sz="4800" dirty="0" smtClean="0"/>
              <a:t>Representing my class, school and/or wider community encourages my self-worth and confidence and allows me to contribute to and participate in society. </a:t>
            </a:r>
            <a:r>
              <a:rPr lang="en-GB" sz="4800" b="1" dirty="0" smtClean="0"/>
              <a:t>HWB 2-12a / HWB 3-12a / HWB 4-12a</a:t>
            </a:r>
            <a:r>
              <a:rPr lang="en-GB" sz="4800" dirty="0" smtClean="0"/>
              <a:t> </a:t>
            </a:r>
          </a:p>
          <a:p>
            <a:pPr>
              <a:lnSpc>
                <a:spcPct val="170000"/>
              </a:lnSpc>
              <a:buNone/>
            </a:pPr>
            <a:r>
              <a:rPr lang="en-GB" sz="4800" dirty="0" smtClean="0"/>
              <a:t>Through contributing my views, time and talents, I play a part in bringing about positive change in my school and wider community. </a:t>
            </a:r>
            <a:r>
              <a:rPr lang="en-GB" sz="4800" b="1" dirty="0" smtClean="0"/>
              <a:t>HWB 2-13a / HWB 3-13a / HWB 4-13a </a:t>
            </a:r>
          </a:p>
          <a:p>
            <a:pPr>
              <a:lnSpc>
                <a:spcPct val="170000"/>
              </a:lnSpc>
              <a:buNone/>
            </a:pPr>
            <a:r>
              <a:rPr lang="en-GB" sz="4800" dirty="0" smtClean="0"/>
              <a:t>I value the opportunities I am given to make friends and be part of a group in a range of situations. </a:t>
            </a:r>
            <a:r>
              <a:rPr lang="en-GB" sz="4800" b="1" dirty="0" smtClean="0"/>
              <a:t>HWB 2-14a / HWB 3-14a / HWB 4-14a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2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Health </a:t>
            </a:r>
            <a:r>
              <a:rPr lang="en-GB" sz="7200" b="1" dirty="0" smtClean="0"/>
              <a:t>and wellbeing </a:t>
            </a:r>
          </a:p>
          <a:p>
            <a:pPr>
              <a:lnSpc>
                <a:spcPct val="170000"/>
              </a:lnSpc>
              <a:buNone/>
            </a:pPr>
            <a:r>
              <a:rPr lang="en-GB" sz="5600" i="1" dirty="0" smtClean="0"/>
              <a:t>Social </a:t>
            </a:r>
            <a:r>
              <a:rPr lang="en-GB" sz="5600" i="1" dirty="0" smtClean="0"/>
              <a:t>wellbeing </a:t>
            </a:r>
          </a:p>
          <a:p>
            <a:pPr>
              <a:lnSpc>
                <a:spcPct val="170000"/>
              </a:lnSpc>
              <a:buNone/>
            </a:pPr>
            <a:r>
              <a:rPr lang="en-GB" sz="4800" dirty="0" smtClean="0"/>
              <a:t>I recognise that each individual has a unique blend of abilities and needs. I contribute to making my school community one which values individuals equally and is a welcoming place for all. </a:t>
            </a:r>
            <a:r>
              <a:rPr lang="en-GB" sz="4800" b="1" dirty="0" smtClean="0"/>
              <a:t>HWB 2-10a / HWB 3-10a</a:t>
            </a:r>
            <a:r>
              <a:rPr lang="en-GB" sz="4800" dirty="0" smtClean="0"/>
              <a:t> </a:t>
            </a:r>
          </a:p>
          <a:p>
            <a:pPr>
              <a:lnSpc>
                <a:spcPct val="170000"/>
              </a:lnSpc>
              <a:buNone/>
            </a:pPr>
            <a:r>
              <a:rPr lang="en-GB" sz="4800" dirty="0" smtClean="0"/>
              <a:t>I make full use of and value the opportunities I am given to improve and manage my learning and, in turn, I can help to encourage learning and confidence in others. </a:t>
            </a:r>
            <a:r>
              <a:rPr lang="en-GB" sz="4800" b="1" dirty="0" smtClean="0"/>
              <a:t>HWB 2-11a / HWB 3-11a / HWB 4-11a</a:t>
            </a:r>
            <a:r>
              <a:rPr lang="en-GB" sz="4800" dirty="0" smtClean="0"/>
              <a:t> </a:t>
            </a:r>
          </a:p>
          <a:p>
            <a:pPr>
              <a:lnSpc>
                <a:spcPct val="170000"/>
              </a:lnSpc>
              <a:buNone/>
            </a:pPr>
            <a:r>
              <a:rPr lang="en-GB" sz="4800" dirty="0" smtClean="0"/>
              <a:t>Representing my class, school and/or wider community encourages my self-worth and confidence and allows me to contribute to and participate in society. </a:t>
            </a:r>
            <a:r>
              <a:rPr lang="en-GB" sz="4800" b="1" dirty="0" smtClean="0"/>
              <a:t>HWB 2-12a / HWB 3-12a / HWB 4-12a</a:t>
            </a:r>
            <a:r>
              <a:rPr lang="en-GB" sz="4800" dirty="0" smtClean="0"/>
              <a:t> </a:t>
            </a:r>
          </a:p>
          <a:p>
            <a:pPr>
              <a:lnSpc>
                <a:spcPct val="170000"/>
              </a:lnSpc>
              <a:buNone/>
            </a:pPr>
            <a:r>
              <a:rPr lang="en-GB" sz="4800" dirty="0" smtClean="0"/>
              <a:t>Through contributing my views, time and talents, I play a part in bringing about positive change in my school and wider community. </a:t>
            </a:r>
            <a:r>
              <a:rPr lang="en-GB" sz="4800" b="1" dirty="0" smtClean="0"/>
              <a:t>HWB 2-13a / HWB 3-13a / HWB 4-13a </a:t>
            </a:r>
          </a:p>
          <a:p>
            <a:pPr>
              <a:lnSpc>
                <a:spcPct val="170000"/>
              </a:lnSpc>
              <a:buNone/>
            </a:pPr>
            <a:r>
              <a:rPr lang="en-GB" sz="4800" dirty="0" smtClean="0"/>
              <a:t>I value the opportunities I am given to make friends and be part of a group in a range of situations. </a:t>
            </a:r>
            <a:r>
              <a:rPr lang="en-GB" sz="4800" b="1" dirty="0" smtClean="0"/>
              <a:t>HWB 2-14a / HWB 3-14a / HWB 4-14a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2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Technologies</a:t>
            </a:r>
            <a:endParaRPr lang="en-GB" sz="7200" b="1" dirty="0" smtClean="0"/>
          </a:p>
          <a:p>
            <a:pPr>
              <a:lnSpc>
                <a:spcPct val="170000"/>
              </a:lnSpc>
              <a:buNone/>
            </a:pPr>
            <a:r>
              <a:rPr lang="en-GB" sz="5600" i="1" dirty="0" smtClean="0"/>
              <a:t>Technological developments in society</a:t>
            </a:r>
          </a:p>
          <a:p>
            <a:pPr marL="0" indent="0">
              <a:lnSpc>
                <a:spcPct val="170000"/>
              </a:lnSpc>
              <a:buNone/>
            </a:pPr>
            <a:r>
              <a:rPr lang="en-GB" sz="4800" dirty="0" smtClean="0"/>
              <a:t>Throughout all my learning, I can use search facilities of electronic sources to access and retrieve information, recognising the importance this has in my place of learning, at home and in the workplace. </a:t>
            </a:r>
            <a:r>
              <a:rPr lang="en-GB" sz="4800" b="1" dirty="0" smtClean="0"/>
              <a:t>TCH 2-03b</a:t>
            </a:r>
            <a:r>
              <a:rPr lang="en-GB" sz="4800" dirty="0" smtClean="0"/>
              <a:t> </a:t>
            </a:r>
          </a:p>
          <a:p>
            <a:pPr marL="0" indent="0">
              <a:lnSpc>
                <a:spcPct val="170000"/>
              </a:lnSpc>
              <a:buNone/>
            </a:pPr>
            <a:r>
              <a:rPr lang="en-GB" sz="4800" dirty="0" smtClean="0"/>
              <a:t>I explore and experiment with the features and functions of computer technology and I can use what I learn to support and enhance my learning in different. </a:t>
            </a:r>
            <a:r>
              <a:rPr lang="en-GB" sz="4800" b="1" dirty="0" smtClean="0"/>
              <a:t> TCH 2-04a</a:t>
            </a:r>
            <a:r>
              <a:rPr lang="en-GB" sz="4800" dirty="0" smtClean="0"/>
              <a:t> </a:t>
            </a:r>
          </a:p>
          <a:p>
            <a:pPr marL="0" indent="0">
              <a:lnSpc>
                <a:spcPct val="170000"/>
              </a:lnSpc>
              <a:buNone/>
            </a:pPr>
            <a:r>
              <a:rPr lang="en-GB" sz="4800" dirty="0" smtClean="0"/>
              <a:t>I can create, capture and manipulate sounds, text and images to communicate experiences, ideas and information in creative and engaging ways. </a:t>
            </a:r>
            <a:r>
              <a:rPr lang="en-GB" sz="4800" b="1" dirty="0" smtClean="0"/>
              <a:t>TCH 2-04b</a:t>
            </a:r>
          </a:p>
          <a:p>
            <a:pPr marL="0" indent="0">
              <a:lnSpc>
                <a:spcPct val="170000"/>
              </a:lnSpc>
              <a:buNone/>
            </a:pPr>
            <a:r>
              <a:rPr lang="en-GB" sz="4800" dirty="0" smtClean="0"/>
              <a:t>I enhance my learning by applying my ICT skills in different learning contexts across the curriculum. </a:t>
            </a:r>
            <a:r>
              <a:rPr lang="en-GB" sz="4800" b="1" dirty="0" smtClean="0"/>
              <a:t>TCH 3-04a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a:t>
            </a:r>
            <a:endParaRPr lang="en-GB" dirty="0">
              <a:solidFill>
                <a:srgbClr val="FF0000"/>
              </a:solidFill>
            </a:endParaRPr>
          </a:p>
        </p:txBody>
      </p:sp>
      <p:sp>
        <p:nvSpPr>
          <p:cNvPr id="3" name="Content Placeholder 2"/>
          <p:cNvSpPr>
            <a:spLocks noGrp="1"/>
          </p:cNvSpPr>
          <p:nvPr>
            <p:ph idx="1"/>
          </p:nvPr>
        </p:nvSpPr>
        <p:spPr/>
        <p:txBody>
          <a:bodyPr>
            <a:noAutofit/>
          </a:bodyPr>
          <a:lstStyle/>
          <a:p>
            <a:pPr>
              <a:buNone/>
            </a:pPr>
            <a:r>
              <a:rPr lang="en-GB" sz="1600" i="1" dirty="0" smtClean="0"/>
              <a:t>The Co-operative Games: Succeeding together</a:t>
            </a:r>
            <a:r>
              <a:rPr lang="en-GB" sz="1600" dirty="0" smtClean="0"/>
              <a:t> is an </a:t>
            </a:r>
            <a:r>
              <a:rPr lang="en-GB" sz="1600" b="1" dirty="0" smtClean="0"/>
              <a:t>interdisciplinary</a:t>
            </a:r>
            <a:r>
              <a:rPr lang="en-GB" sz="1600" dirty="0" smtClean="0"/>
              <a:t> resource aimed at upper primary and early secondary pupils. It consists of a series of </a:t>
            </a:r>
            <a:r>
              <a:rPr lang="en-GB" sz="1600" dirty="0" smtClean="0"/>
              <a:t>4 </a:t>
            </a:r>
            <a:r>
              <a:rPr lang="en-GB" sz="1600" dirty="0" smtClean="0"/>
              <a:t>challenges which allow students to investigate the Commonwealth Games in order to explore co-operation and democracy in a global context. It also encourages students to explore, in an enterprising way, the health and wellbeing benefits of competition and co-operation in sport</a:t>
            </a:r>
            <a:r>
              <a:rPr lang="en-GB" sz="1600" dirty="0" smtClean="0"/>
              <a:t>.</a:t>
            </a:r>
          </a:p>
          <a:p>
            <a:pPr>
              <a:buNone/>
            </a:pPr>
            <a:endParaRPr lang="en-GB" sz="1600" dirty="0" smtClean="0"/>
          </a:p>
          <a:p>
            <a:pPr>
              <a:buNone/>
            </a:pPr>
            <a:r>
              <a:rPr lang="en-GB" sz="1600" dirty="0" smtClean="0"/>
              <a:t>The aim is for students to work co-operatively in small groups initially and then possibly as a whole class or school.</a:t>
            </a:r>
            <a:endParaRPr lang="en-GB" sz="1600" dirty="0" smtClean="0"/>
          </a:p>
          <a:p>
            <a:pPr>
              <a:buNone/>
            </a:pPr>
            <a:endParaRPr lang="en-GB" sz="1600" dirty="0" smtClean="0"/>
          </a:p>
          <a:p>
            <a:pPr>
              <a:buNone/>
            </a:pPr>
            <a:r>
              <a:rPr lang="en-GB" sz="1600" dirty="0" smtClean="0"/>
              <a:t>This teachers handbook complements the online resource which encourages students to participate in self-directed learning and group work.</a:t>
            </a:r>
          </a:p>
          <a:p>
            <a:pPr>
              <a:buNone/>
            </a:pPr>
            <a:endParaRPr lang="en-GB" sz="1600" dirty="0" smtClean="0"/>
          </a:p>
          <a:p>
            <a:pPr>
              <a:buNone/>
            </a:pPr>
            <a:r>
              <a:rPr lang="en-GB" sz="1600" dirty="0" smtClean="0"/>
              <a:t>In order to support the completion of the challenges, the resource is broken into 4 units covering topics relating to the challenges. It is suggested that Challenge 1 is completed by all students, as a class, if they have not studied the Commonwealth as a topic before. The other challenges could be selected to be completed by groups within the class or also as a whole class</a:t>
            </a:r>
            <a:r>
              <a:rPr lang="en-GB" sz="1600" dirty="0" smtClean="0"/>
              <a:t>.</a:t>
            </a:r>
            <a:endParaRPr lang="en-GB"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2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Languages</a:t>
            </a:r>
            <a:endParaRPr lang="en-GB" sz="7200" b="1" dirty="0" smtClean="0"/>
          </a:p>
          <a:p>
            <a:pPr>
              <a:lnSpc>
                <a:spcPct val="170000"/>
              </a:lnSpc>
              <a:buNone/>
            </a:pPr>
            <a:r>
              <a:rPr lang="en-GB" sz="5600" i="1" dirty="0" smtClean="0"/>
              <a:t>Listening and talking </a:t>
            </a:r>
          </a:p>
          <a:p>
            <a:pPr>
              <a:lnSpc>
                <a:spcPct val="170000"/>
              </a:lnSpc>
              <a:buNone/>
            </a:pPr>
            <a:r>
              <a:rPr lang="en-GB" sz="4800" dirty="0" smtClean="0"/>
              <a:t>When I engage with others, I can respond in ways appropriate to my role, show that I value others’ contributions and use these to build on thinking. </a:t>
            </a:r>
            <a:r>
              <a:rPr lang="en-GB" sz="4800" b="1" dirty="0" smtClean="0"/>
              <a:t>LIT 2-02a</a:t>
            </a:r>
          </a:p>
          <a:p>
            <a:pPr>
              <a:lnSpc>
                <a:spcPct val="170000"/>
              </a:lnSpc>
              <a:buNone/>
            </a:pPr>
            <a:r>
              <a:rPr lang="en-GB" sz="4800" dirty="0" smtClean="0"/>
              <a:t>I am developing confidence when engaging with others within and beyond my place of learning. I can communicate in a clear, expressive way and I am learning to select and organise resources independently. </a:t>
            </a:r>
            <a:r>
              <a:rPr lang="en-GB" sz="4800" b="1" dirty="0" smtClean="0"/>
              <a:t>LIT 2-10a / LIT 3-10a</a:t>
            </a:r>
            <a:endParaRPr lang="en-GB" sz="4800" dirty="0" smtClean="0"/>
          </a:p>
          <a:p>
            <a:pPr>
              <a:lnSpc>
                <a:spcPct val="170000"/>
              </a:lnSpc>
              <a:buNone/>
            </a:pPr>
            <a:r>
              <a:rPr lang="en-GB" sz="7200" b="1" dirty="0" smtClean="0"/>
              <a:t>Mathematics</a:t>
            </a:r>
          </a:p>
          <a:p>
            <a:pPr>
              <a:lnSpc>
                <a:spcPct val="170000"/>
              </a:lnSpc>
              <a:buNone/>
            </a:pPr>
            <a:r>
              <a:rPr lang="en-GB" sz="5600" i="1" dirty="0" smtClean="0"/>
              <a:t>Time </a:t>
            </a:r>
          </a:p>
          <a:p>
            <a:pPr>
              <a:lnSpc>
                <a:spcPct val="170000"/>
              </a:lnSpc>
              <a:buNone/>
            </a:pPr>
            <a:r>
              <a:rPr lang="en-GB" sz="4800" dirty="0" smtClean="0"/>
              <a:t>I can carry out practical tasks and investigations involving timed events and can explain which unit of time would be most appropriate to use. </a:t>
            </a:r>
            <a:r>
              <a:rPr lang="en-GB" sz="4800" b="1" dirty="0" smtClean="0"/>
              <a:t>MNU 2-10b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3</a:t>
            </a:r>
            <a:endParaRPr lang="en-GB" dirty="0">
              <a:solidFill>
                <a:srgbClr val="FF0000"/>
              </a:solidFill>
            </a:endParaRPr>
          </a:p>
        </p:txBody>
      </p:sp>
      <p:sp>
        <p:nvSpPr>
          <p:cNvPr id="3" name="Content Placeholder 2"/>
          <p:cNvSpPr>
            <a:spLocks noGrp="1"/>
          </p:cNvSpPr>
          <p:nvPr>
            <p:ph idx="1"/>
          </p:nvPr>
        </p:nvSpPr>
        <p:spPr>
          <a:xfrm>
            <a:off x="467544" y="1268760"/>
            <a:ext cx="8229600" cy="4525963"/>
          </a:xfrm>
        </p:spPr>
        <p:txBody>
          <a:bodyPr>
            <a:noAutofit/>
          </a:bodyPr>
          <a:lstStyle/>
          <a:p>
            <a:pPr>
              <a:lnSpc>
                <a:spcPct val="170000"/>
              </a:lnSpc>
              <a:buNone/>
            </a:pPr>
            <a:r>
              <a:rPr lang="en-GB" sz="1600" b="1" dirty="0" smtClean="0"/>
              <a:t>Context for learning: </a:t>
            </a:r>
            <a:r>
              <a:rPr lang="en-GB" sz="1600" dirty="0" smtClean="0"/>
              <a:t>Sport and enterprise: helping people participate</a:t>
            </a:r>
            <a:endParaRPr lang="en-GB" sz="1600" dirty="0"/>
          </a:p>
          <a:p>
            <a:pPr>
              <a:lnSpc>
                <a:spcPct val="170000"/>
              </a:lnSpc>
              <a:buNone/>
            </a:pPr>
            <a:r>
              <a:rPr lang="en-GB" sz="1600" b="1" dirty="0" smtClean="0"/>
              <a:t>Theme: </a:t>
            </a:r>
            <a:r>
              <a:rPr lang="en-GB" sz="1600" dirty="0" smtClean="0"/>
              <a:t>Enterprise and Financial </a:t>
            </a:r>
            <a:r>
              <a:rPr lang="en-GB" sz="1600" dirty="0" smtClean="0"/>
              <a:t>Education</a:t>
            </a:r>
          </a:p>
          <a:p>
            <a:pPr marL="0" indent="0" algn="ctr">
              <a:lnSpc>
                <a:spcPct val="150000"/>
              </a:lnSpc>
              <a:buNone/>
            </a:pPr>
            <a:endParaRPr lang="en-US" sz="1600" b="1" dirty="0" smtClean="0"/>
          </a:p>
          <a:p>
            <a:pPr marL="0" indent="0" algn="ctr">
              <a:lnSpc>
                <a:spcPct val="150000"/>
              </a:lnSpc>
              <a:buNone/>
            </a:pPr>
            <a:r>
              <a:rPr lang="en-US" sz="1600" b="1" dirty="0" smtClean="0"/>
              <a:t>A</a:t>
            </a:r>
            <a:endParaRPr lang="en-US" sz="1600" b="1" dirty="0" smtClean="0"/>
          </a:p>
          <a:p>
            <a:pPr marL="0" indent="0">
              <a:lnSpc>
                <a:spcPct val="150000"/>
              </a:lnSpc>
              <a:buNone/>
            </a:pPr>
            <a:r>
              <a:rPr lang="en-US" sz="1400" i="1" dirty="0" smtClean="0"/>
              <a:t>Set yourselves up as a co-operative to run a school or community ‘Commonwealth Games’. You will need to decide what your aims for the games are e.g. building good community relationships, improving fitness and wellbeing in the young and the older members of your community or as a fundraising activity.  </a:t>
            </a:r>
            <a:r>
              <a:rPr lang="en-US" sz="1400" i="1" dirty="0" smtClean="0"/>
              <a:t>Consider investigating and </a:t>
            </a:r>
            <a:r>
              <a:rPr lang="en-US" sz="1400" i="1" dirty="0" smtClean="0"/>
              <a:t>setting up a credit union to deal with the financial matters of your  event/business.</a:t>
            </a:r>
          </a:p>
          <a:p>
            <a:pPr marL="0" indent="0" algn="ctr">
              <a:lnSpc>
                <a:spcPct val="150000"/>
              </a:lnSpc>
              <a:buNone/>
            </a:pPr>
            <a:r>
              <a:rPr lang="en-US" sz="1600" b="1" dirty="0" smtClean="0"/>
              <a:t>B</a:t>
            </a:r>
          </a:p>
          <a:p>
            <a:pPr marL="0" indent="0">
              <a:lnSpc>
                <a:spcPct val="150000"/>
              </a:lnSpc>
              <a:buNone/>
            </a:pPr>
            <a:r>
              <a:rPr lang="en-US" sz="1400" i="1" dirty="0" smtClean="0"/>
              <a:t>Set up a co-operative supporters club for a sport of your choice. The club must be open to all and be run for the benefit of the supporters as well as the players. As with all co-operatives, they must ensure that profits are re-invested in the club to ensure its continuity. To help with this challenge, it would be useful to investigate some existing supporters clubs. </a:t>
            </a:r>
            <a:r>
              <a:rPr lang="en-US" sz="1400" i="1" dirty="0" smtClean="0"/>
              <a:t>Consider investigating and </a:t>
            </a:r>
            <a:r>
              <a:rPr lang="en-US" sz="1400" i="1" dirty="0" smtClean="0"/>
              <a:t>setting up a credit union to deal with the financial matters of your  event/business.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3</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Sport and enterprise: helping people participate</a:t>
            </a:r>
          </a:p>
          <a:p>
            <a:pPr>
              <a:lnSpc>
                <a:spcPct val="170000"/>
              </a:lnSpc>
              <a:buNone/>
            </a:pPr>
            <a:r>
              <a:rPr lang="en-GB" sz="1800" b="1" dirty="0" smtClean="0"/>
              <a:t>Theme: </a:t>
            </a:r>
            <a:r>
              <a:rPr lang="en-GB" sz="1800" dirty="0" smtClean="0"/>
              <a:t>Enterprise and Financial Education</a:t>
            </a:r>
          </a:p>
          <a:p>
            <a:pPr>
              <a:lnSpc>
                <a:spcPct val="170000"/>
              </a:lnSpc>
              <a:buNone/>
            </a:pPr>
            <a:r>
              <a:rPr lang="en-GB" sz="1600" b="1" dirty="0" smtClean="0"/>
              <a:t>Teachers can adapt or edit this challenge as they think would best suit their students. This </a:t>
            </a:r>
            <a:r>
              <a:rPr lang="en-GB" sz="1600" b="1" dirty="0" err="1" smtClean="0"/>
              <a:t>powerpoint</a:t>
            </a:r>
            <a:r>
              <a:rPr lang="en-GB" sz="1600" b="1" dirty="0" smtClean="0"/>
              <a:t> can then be saved with a new name and used as part of a forward plan</a:t>
            </a:r>
            <a:r>
              <a:rPr lang="en-GB" sz="1600" b="1" dirty="0" smtClean="0"/>
              <a:t>.</a:t>
            </a:r>
            <a:endParaRPr lang="en-GB" sz="1600" dirty="0"/>
          </a:p>
          <a:p>
            <a:pPr>
              <a:lnSpc>
                <a:spcPct val="170000"/>
              </a:lnSpc>
              <a:buNone/>
            </a:pPr>
            <a:r>
              <a:rPr lang="en-US" sz="1600" dirty="0" smtClean="0">
                <a:latin typeface="Calibri" pitchFamily="34" charset="0"/>
                <a:cs typeface="Calibri" pitchFamily="34" charset="0"/>
              </a:rPr>
              <a:t>Questions to stimulate debate on this topic  and websites to  help answer them can be found on the next slide. If you want to </a:t>
            </a:r>
            <a:r>
              <a:rPr lang="en-US" sz="1600" dirty="0" err="1" smtClean="0">
                <a:latin typeface="Calibri" pitchFamily="34" charset="0"/>
                <a:cs typeface="Calibri" pitchFamily="34" charset="0"/>
              </a:rPr>
              <a:t>personalise</a:t>
            </a:r>
            <a:r>
              <a:rPr lang="en-US" sz="1600" dirty="0" smtClean="0">
                <a:latin typeface="Calibri" pitchFamily="34" charset="0"/>
                <a:cs typeface="Calibri" pitchFamily="34" charset="0"/>
              </a:rPr>
              <a:t>, reword or adapt the challenge, then change the text and alter the experiences and outcomes which are on the following slides. It can then be saved as a power point in your own name and be part of your planning process</a:t>
            </a:r>
            <a:r>
              <a:rPr lang="en-US" sz="1600" b="1" dirty="0" smtClean="0">
                <a:latin typeface="Calibri" pitchFamily="34" charset="0"/>
                <a:cs typeface="Calibri" pitchFamily="34" charset="0"/>
              </a:rPr>
              <a:t> </a:t>
            </a:r>
            <a:r>
              <a:rPr lang="en-US" sz="1600" dirty="0" smtClean="0">
                <a:latin typeface="Calibri" pitchFamily="34" charset="0"/>
                <a:cs typeface="Calibri" pitchFamily="34" charset="0"/>
              </a:rPr>
              <a:t>for this topic.</a:t>
            </a:r>
            <a:endParaRPr lang="en-GB" sz="1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3 – Questions</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60000"/>
              </a:lnSpc>
              <a:buNone/>
            </a:pPr>
            <a:r>
              <a:rPr lang="en-GB" sz="2000" dirty="0" smtClean="0"/>
              <a:t>How were sporting events funded and recorded in the past?</a:t>
            </a:r>
            <a:endParaRPr lang="en-GB" sz="2000" dirty="0"/>
          </a:p>
          <a:p>
            <a:pPr>
              <a:lnSpc>
                <a:spcPct val="160000"/>
              </a:lnSpc>
              <a:buNone/>
            </a:pPr>
            <a:r>
              <a:rPr lang="en-GB" sz="2000" dirty="0" smtClean="0"/>
              <a:t>Look at what </a:t>
            </a:r>
            <a:r>
              <a:rPr lang="en-GB" sz="2000" dirty="0" smtClean="0"/>
              <a:t>kind of </a:t>
            </a:r>
            <a:r>
              <a:rPr lang="en-GB" sz="2000" dirty="0" smtClean="0"/>
              <a:t>sportswear people wore in the past.</a:t>
            </a:r>
          </a:p>
          <a:p>
            <a:pPr>
              <a:lnSpc>
                <a:spcPct val="160000"/>
              </a:lnSpc>
              <a:buNone/>
            </a:pPr>
            <a:r>
              <a:rPr lang="en-GB" sz="2000" dirty="0" smtClean="0"/>
              <a:t>Discuss various ways in which your event could be funded e.g. </a:t>
            </a:r>
            <a:r>
              <a:rPr lang="en-GB" sz="2000" dirty="0" smtClean="0"/>
              <a:t>s</a:t>
            </a:r>
            <a:r>
              <a:rPr lang="en-GB" sz="2000" dirty="0" smtClean="0"/>
              <a:t>chool budget, car boot sale, or a local co-op store.</a:t>
            </a:r>
            <a:endParaRPr lang="en-GB" sz="2000" dirty="0" smtClean="0"/>
          </a:p>
          <a:p>
            <a:pPr>
              <a:lnSpc>
                <a:spcPct val="160000"/>
              </a:lnSpc>
              <a:buNone/>
            </a:pPr>
            <a:r>
              <a:rPr lang="en-GB" sz="2000" dirty="0" smtClean="0"/>
              <a:t>What kind of sports/events are you going to have at your </a:t>
            </a:r>
            <a:r>
              <a:rPr lang="en-GB" sz="2000" dirty="0" smtClean="0"/>
              <a:t>games or what sport will you support in your clubs?</a:t>
            </a:r>
            <a:endParaRPr lang="en-GB" sz="2000" dirty="0" smtClean="0"/>
          </a:p>
          <a:p>
            <a:pPr>
              <a:lnSpc>
                <a:spcPct val="160000"/>
              </a:lnSpc>
              <a:buNone/>
            </a:pPr>
            <a:r>
              <a:rPr lang="en-GB" sz="2000" dirty="0" smtClean="0"/>
              <a:t>How are you going to promote </a:t>
            </a:r>
            <a:r>
              <a:rPr lang="en-GB" sz="2000" dirty="0" smtClean="0"/>
              <a:t>your</a:t>
            </a:r>
            <a:r>
              <a:rPr lang="en-GB" sz="2000" dirty="0" smtClean="0"/>
              <a:t> event or clubs?</a:t>
            </a:r>
            <a:endParaRPr lang="en-GB" sz="2000" dirty="0" smtClean="0"/>
          </a:p>
          <a:p>
            <a:pPr>
              <a:lnSpc>
                <a:spcPct val="160000"/>
              </a:lnSpc>
              <a:buNone/>
            </a:pPr>
            <a:r>
              <a:rPr lang="en-GB" sz="2000" dirty="0" smtClean="0"/>
              <a:t>How will </a:t>
            </a:r>
            <a:r>
              <a:rPr lang="en-GB" sz="2000" dirty="0" smtClean="0"/>
              <a:t>you record the event</a:t>
            </a:r>
            <a:r>
              <a:rPr lang="en-GB" sz="2000" dirty="0" smtClean="0"/>
              <a:t>? Film, story, music, poetry, photos?</a:t>
            </a:r>
          </a:p>
          <a:p>
            <a:pPr>
              <a:lnSpc>
                <a:spcPct val="160000"/>
              </a:lnSpc>
              <a:buNone/>
            </a:pPr>
            <a:r>
              <a:rPr lang="en-GB" sz="2000" dirty="0" smtClean="0"/>
              <a:t>If your event or club makes a profit, what will you do with the money – microfinance such as Lend with Care?</a:t>
            </a:r>
            <a:endParaRPr lang="en-GB"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3 - Resources</a:t>
            </a:r>
            <a:endParaRPr lang="en-GB" dirty="0">
              <a:solidFill>
                <a:srgbClr val="FF0000"/>
              </a:solidFill>
            </a:endParaRPr>
          </a:p>
        </p:txBody>
      </p:sp>
      <p:sp>
        <p:nvSpPr>
          <p:cNvPr id="4" name="Content Placeholder 3"/>
          <p:cNvSpPr>
            <a:spLocks noGrp="1"/>
          </p:cNvSpPr>
          <p:nvPr>
            <p:ph idx="1"/>
          </p:nvPr>
        </p:nvSpPr>
        <p:spPr/>
        <p:txBody>
          <a:bodyPr>
            <a:normAutofit lnSpcReduction="10000"/>
          </a:bodyPr>
          <a:lstStyle/>
          <a:p>
            <a:pPr>
              <a:lnSpc>
                <a:spcPct val="150000"/>
              </a:lnSpc>
              <a:buNone/>
            </a:pPr>
            <a:r>
              <a:rPr lang="en-GB" sz="1800" dirty="0" smtClean="0"/>
              <a:t>Your students may look at these websites in the process of working through the student resource</a:t>
            </a:r>
            <a:r>
              <a:rPr lang="en-GB" sz="1800" dirty="0" smtClean="0"/>
              <a:t>:</a:t>
            </a:r>
            <a:endParaRPr lang="en-US" sz="1800" dirty="0" smtClean="0">
              <a:hlinkClick r:id="rId2"/>
            </a:endParaRPr>
          </a:p>
          <a:p>
            <a:pPr>
              <a:lnSpc>
                <a:spcPct val="150000"/>
              </a:lnSpc>
              <a:buNone/>
            </a:pPr>
            <a:r>
              <a:rPr lang="en-US" sz="1600" dirty="0" smtClean="0">
                <a:hlinkClick r:id="rId2"/>
              </a:rPr>
              <a:t>www.educationscotland.gov.uk/resources/c/creditunions.asp?strReferringChannel=educationscotland&amp;strReferringPageID=tcm:4-615801-64</a:t>
            </a:r>
            <a:endParaRPr lang="en-US" sz="1600" dirty="0" smtClean="0"/>
          </a:p>
          <a:p>
            <a:pPr>
              <a:lnSpc>
                <a:spcPct val="150000"/>
              </a:lnSpc>
              <a:buNone/>
            </a:pPr>
            <a:r>
              <a:rPr lang="en-US" sz="1600" dirty="0" smtClean="0">
                <a:hlinkClick r:id="rId3"/>
              </a:rPr>
              <a:t>http://penyes.fcbarcelona.com/our-penyes/detail/card/how-to-create-a-penya</a:t>
            </a:r>
            <a:endParaRPr lang="en-US" sz="1600" dirty="0"/>
          </a:p>
          <a:p>
            <a:pPr>
              <a:lnSpc>
                <a:spcPct val="150000"/>
              </a:lnSpc>
              <a:buNone/>
            </a:pPr>
            <a:r>
              <a:rPr lang="en-US" sz="1600" dirty="0" smtClean="0">
                <a:hlinkClick r:id="rId4"/>
              </a:rPr>
              <a:t>http://www.supporters-direct.org/news/item/?n=15762&amp;cat=sd_sco</a:t>
            </a:r>
            <a:endParaRPr lang="en-US" sz="1600" dirty="0"/>
          </a:p>
          <a:p>
            <a:pPr>
              <a:lnSpc>
                <a:spcPct val="150000"/>
              </a:lnSpc>
              <a:buNone/>
            </a:pPr>
            <a:r>
              <a:rPr lang="en-US" sz="1600" dirty="0" smtClean="0">
                <a:hlinkClick r:id="rId5"/>
              </a:rPr>
              <a:t>http://www.supporters-direct.org/pages/?p=3977</a:t>
            </a:r>
            <a:endParaRPr lang="en-US" sz="1600" dirty="0"/>
          </a:p>
          <a:p>
            <a:pPr>
              <a:lnSpc>
                <a:spcPct val="150000"/>
              </a:lnSpc>
              <a:buNone/>
            </a:pPr>
            <a:r>
              <a:rPr lang="en-US" sz="1600" dirty="0" smtClean="0">
                <a:hlinkClick r:id="rId6"/>
              </a:rPr>
              <a:t>http://scotlandonscreen.org.uk/database/record.php?usi=007-000-002-473-C&amp;searchdb=scotscreen_scran&amp;</a:t>
            </a:r>
            <a:endParaRPr lang="en-US" sz="1600" dirty="0"/>
          </a:p>
          <a:p>
            <a:pPr>
              <a:lnSpc>
                <a:spcPct val="150000"/>
              </a:lnSpc>
              <a:buNone/>
            </a:pPr>
            <a:r>
              <a:rPr lang="en-US" sz="1600" dirty="0" smtClean="0">
                <a:hlinkClick r:id="rId7"/>
              </a:rPr>
              <a:t>http://scotlandonscreen.org.uk/database/results.php?QUICKSEARCH=1&amp;search_term=gala+day</a:t>
            </a:r>
            <a:endParaRPr lang="en-US" sz="1600" dirty="0" smtClean="0"/>
          </a:p>
          <a:p>
            <a:pPr>
              <a:lnSpc>
                <a:spcPct val="150000"/>
              </a:lnSpc>
              <a:buNone/>
            </a:pPr>
            <a:r>
              <a:rPr lang="en-US" sz="1600" dirty="0" smtClean="0">
                <a:hlinkClick r:id="rId8"/>
              </a:rPr>
              <a:t>http://www.nigelsecostore.com/acatalog/Sports_Balls.html</a:t>
            </a:r>
            <a:endParaRPr lang="en-US" sz="1600" dirty="0" smtClean="0"/>
          </a:p>
          <a:p>
            <a:pPr>
              <a:lnSpc>
                <a:spcPct val="150000"/>
              </a:lnSpc>
              <a:buNone/>
            </a:pPr>
            <a:r>
              <a:rPr lang="en-US" sz="1600" dirty="0" smtClean="0">
                <a:hlinkClick r:id="rId9"/>
              </a:rPr>
              <a:t>http://www.educationscotland.gov.uk/resources/c/creditunions.asp</a:t>
            </a:r>
            <a:endParaRPr lang="en-US" sz="1600" dirty="0"/>
          </a:p>
          <a:p>
            <a:pPr>
              <a:buNone/>
            </a:pP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Mathematics</a:t>
            </a:r>
            <a:endParaRPr lang="en-GB" sz="7200" b="1" dirty="0" smtClean="0"/>
          </a:p>
          <a:p>
            <a:pPr>
              <a:lnSpc>
                <a:spcPct val="170000"/>
              </a:lnSpc>
              <a:buNone/>
            </a:pPr>
            <a:r>
              <a:rPr lang="en-GB" sz="5600" i="1" dirty="0" smtClean="0"/>
              <a:t>Time</a:t>
            </a:r>
          </a:p>
          <a:p>
            <a:pPr marL="0" indent="0">
              <a:lnSpc>
                <a:spcPct val="170000"/>
              </a:lnSpc>
              <a:buNone/>
            </a:pPr>
            <a:r>
              <a:rPr lang="en-GB" sz="4800" dirty="0" smtClean="0"/>
              <a:t>I can carry out practical tasks and investigations involving timed events and can explain which unit of time would be most appropriate to use.  </a:t>
            </a:r>
            <a:r>
              <a:rPr lang="en-GB" sz="4800" b="1" dirty="0" smtClean="0"/>
              <a:t>MNU 2-10b</a:t>
            </a:r>
          </a:p>
          <a:p>
            <a:pPr marL="0" indent="0">
              <a:lnSpc>
                <a:spcPct val="170000"/>
              </a:lnSpc>
              <a:buNone/>
            </a:pPr>
            <a:r>
              <a:rPr lang="en-GB" sz="4800" dirty="0" smtClean="0"/>
              <a:t>Using simple time periods, I can work out how long a journey will take, the speed travelled at or distance covered, using my knowledge of the link between time, speed and distance. </a:t>
            </a:r>
            <a:r>
              <a:rPr lang="en-GB" sz="4800" b="1" dirty="0" smtClean="0"/>
              <a:t>MNU 3-10a</a:t>
            </a:r>
          </a:p>
          <a:p>
            <a:pPr marL="0" indent="0">
              <a:lnSpc>
                <a:spcPct val="170000"/>
              </a:lnSpc>
              <a:buNone/>
            </a:pPr>
            <a:r>
              <a:rPr lang="en-GB" sz="4800" dirty="0" smtClean="0"/>
              <a:t>I can use and interpret electronic and paper-based timetables and schedules to plan events and activities, and make time calculations as part of my planning.</a:t>
            </a:r>
            <a:r>
              <a:rPr lang="en-GB" sz="4800" b="1" dirty="0" smtClean="0"/>
              <a:t> MNU 2-10a</a:t>
            </a:r>
          </a:p>
          <a:p>
            <a:pPr marL="0" indent="0">
              <a:lnSpc>
                <a:spcPct val="170000"/>
              </a:lnSpc>
              <a:buNone/>
            </a:pPr>
            <a:r>
              <a:rPr lang="en-GB" sz="5600" i="1" dirty="0" smtClean="0">
                <a:ea typeface="ＭＳ Ｐゴシック" charset="0"/>
              </a:rPr>
              <a:t>Numbers, money and measure </a:t>
            </a:r>
          </a:p>
          <a:p>
            <a:pPr marL="0" indent="0">
              <a:lnSpc>
                <a:spcPct val="170000"/>
              </a:lnSpc>
              <a:buNone/>
            </a:pPr>
            <a:r>
              <a:rPr lang="en-GB" sz="4800" dirty="0" smtClean="0">
                <a:ea typeface="ＭＳ Ｐゴシック" charset="0"/>
              </a:rPr>
              <a:t>I have investigated the everyday contexts in which simple fractions, percentages or decimal fractions are used and can carry out the necessary calculations to solve related problems. </a:t>
            </a:r>
            <a:r>
              <a:rPr lang="en-GB" sz="4800" b="1" dirty="0" smtClean="0">
                <a:ea typeface="ＭＳ Ｐゴシック" charset="0"/>
              </a:rPr>
              <a:t>MNU 2-07a</a:t>
            </a:r>
          </a:p>
          <a:p>
            <a:pPr marL="0" indent="0">
              <a:lnSpc>
                <a:spcPct val="170000"/>
              </a:lnSpc>
              <a:buNone/>
            </a:pPr>
            <a:r>
              <a:rPr lang="en-GB" sz="4800" dirty="0" smtClean="0">
                <a:ea typeface="ＭＳ Ｐゴシック" charset="0"/>
              </a:rPr>
              <a:t>I can solve problems by carrying out calculations with a wide range of fractions, decimal fractions and percentages, using my answers to make comparisons and informed choices for real-life situations. </a:t>
            </a:r>
            <a:r>
              <a:rPr lang="en-GB" sz="4800" b="1" dirty="0" smtClean="0">
                <a:ea typeface="ＭＳ Ｐゴシック" charset="0"/>
              </a:rPr>
              <a:t>MNU 3-07a</a:t>
            </a:r>
          </a:p>
          <a:p>
            <a:pPr marL="0" indent="0">
              <a:lnSpc>
                <a:spcPct val="170000"/>
              </a:lnSpc>
              <a:buNone/>
            </a:pPr>
            <a:r>
              <a:rPr lang="en-GB" sz="4800" dirty="0" smtClean="0">
                <a:ea typeface="ＭＳ Ｐゴシック" charset="0"/>
              </a:rPr>
              <a:t>I can manage money, compare costs from different retailers, and determine what I can afford to buy. </a:t>
            </a:r>
            <a:r>
              <a:rPr lang="en-GB" sz="4800" b="1" dirty="0" smtClean="0">
                <a:ea typeface="ＭＳ Ｐゴシック" charset="0"/>
              </a:rPr>
              <a:t>MNU 2-09a</a:t>
            </a:r>
            <a:endParaRPr lang="en-US" sz="4800" b="1" dirty="0" smtClean="0">
              <a:ea typeface="ＭＳ Ｐゴシック" charset="0"/>
            </a:endParaRPr>
          </a:p>
          <a:p>
            <a:pPr marL="0" indent="0">
              <a:lnSpc>
                <a:spcPct val="170000"/>
              </a:lnSpc>
              <a:buNone/>
            </a:pPr>
            <a:endParaRPr lang="en-GB" sz="48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Mathematics</a:t>
            </a:r>
            <a:endParaRPr lang="en-GB" sz="7200" b="1" dirty="0" smtClean="0"/>
          </a:p>
          <a:p>
            <a:pPr marL="0" indent="0">
              <a:lnSpc>
                <a:spcPct val="170000"/>
              </a:lnSpc>
              <a:buNone/>
            </a:pPr>
            <a:r>
              <a:rPr lang="en-GB" sz="5600" i="1" dirty="0" smtClean="0">
                <a:ea typeface="ＭＳ Ｐゴシック" charset="0"/>
              </a:rPr>
              <a:t>Numbers</a:t>
            </a:r>
            <a:r>
              <a:rPr lang="en-GB" sz="5600" i="1" dirty="0" smtClean="0">
                <a:ea typeface="ＭＳ Ｐゴシック" charset="0"/>
              </a:rPr>
              <a:t>, money and measure </a:t>
            </a:r>
          </a:p>
          <a:p>
            <a:pPr marL="0" indent="0">
              <a:lnSpc>
                <a:spcPct val="170000"/>
              </a:lnSpc>
              <a:buNone/>
            </a:pPr>
            <a:r>
              <a:rPr lang="en-GB" sz="4800" dirty="0" smtClean="0">
                <a:ea typeface="ＭＳ Ｐゴシック" charset="0"/>
              </a:rPr>
              <a:t>I have investigated the everyday contexts in which simple fractions, percentages or decimal fractions are used and can carry out the necessary calculations to solve related problems. </a:t>
            </a:r>
            <a:r>
              <a:rPr lang="en-GB" sz="4800" b="1" dirty="0" smtClean="0">
                <a:ea typeface="ＭＳ Ｐゴシック" charset="0"/>
              </a:rPr>
              <a:t>MNU 2-07a</a:t>
            </a:r>
          </a:p>
          <a:p>
            <a:pPr marL="0" indent="0">
              <a:lnSpc>
                <a:spcPct val="170000"/>
              </a:lnSpc>
              <a:buNone/>
            </a:pPr>
            <a:r>
              <a:rPr lang="en-GB" sz="4800" dirty="0" smtClean="0">
                <a:ea typeface="ＭＳ Ｐゴシック" charset="0"/>
              </a:rPr>
              <a:t>I can solve problems by carrying out calculations with a wide range of fractions, decimal fractions and percentages, using my answers to make comparisons and informed choices for real-life situations. </a:t>
            </a:r>
            <a:r>
              <a:rPr lang="en-GB" sz="4800" b="1" dirty="0" smtClean="0">
                <a:ea typeface="ＭＳ Ｐゴシック" charset="0"/>
              </a:rPr>
              <a:t>MNU 3-07a</a:t>
            </a:r>
          </a:p>
          <a:p>
            <a:pPr marL="0" indent="0">
              <a:lnSpc>
                <a:spcPct val="170000"/>
              </a:lnSpc>
              <a:buNone/>
            </a:pPr>
            <a:r>
              <a:rPr lang="en-GB" sz="4800" dirty="0" smtClean="0">
                <a:ea typeface="ＭＳ Ｐゴシック" charset="0"/>
              </a:rPr>
              <a:t>I can manage money, compare costs from different retailers, and determine what I can afford to buy. </a:t>
            </a:r>
            <a:r>
              <a:rPr lang="en-GB" sz="4800" b="1" dirty="0" smtClean="0">
                <a:ea typeface="ＭＳ Ｐゴシック" charset="0"/>
              </a:rPr>
              <a:t>MNU 2-09a</a:t>
            </a:r>
            <a:endParaRPr lang="en-US" sz="4800" b="1" dirty="0" smtClean="0">
              <a:ea typeface="ＭＳ Ｐゴシック" charset="0"/>
            </a:endParaRPr>
          </a:p>
          <a:p>
            <a:pPr marL="0" indent="0">
              <a:lnSpc>
                <a:spcPct val="170000"/>
              </a:lnSpc>
              <a:buNone/>
            </a:pPr>
            <a:endParaRPr lang="en-GB" sz="48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Mathematics</a:t>
            </a:r>
            <a:endParaRPr lang="en-GB" sz="7200" b="1" dirty="0" smtClean="0"/>
          </a:p>
          <a:p>
            <a:pPr marL="0" indent="0">
              <a:lnSpc>
                <a:spcPct val="170000"/>
              </a:lnSpc>
              <a:buNone/>
            </a:pPr>
            <a:r>
              <a:rPr lang="en-GB" sz="5600" i="1" dirty="0" smtClean="0">
                <a:ea typeface="ＭＳ Ｐゴシック" charset="0"/>
              </a:rPr>
              <a:t>Numbers, money and measure </a:t>
            </a:r>
          </a:p>
          <a:p>
            <a:pPr marL="0" indent="0">
              <a:lnSpc>
                <a:spcPct val="170000"/>
              </a:lnSpc>
              <a:buNone/>
            </a:pPr>
            <a:r>
              <a:rPr lang="en-GB" sz="4800" dirty="0" smtClean="0">
                <a:ea typeface="ＭＳ Ｐゴシック" charset="0"/>
              </a:rPr>
              <a:t>I can use the common units of measure, convert between related units of the metric system and carry out calculations when solving problems.  </a:t>
            </a:r>
            <a:r>
              <a:rPr lang="en-GB" sz="4800" b="1" dirty="0" smtClean="0">
                <a:ea typeface="ＭＳ Ｐゴシック" charset="0"/>
              </a:rPr>
              <a:t>MNU 2-11b</a:t>
            </a:r>
          </a:p>
          <a:p>
            <a:pPr marL="0" indent="0">
              <a:lnSpc>
                <a:spcPct val="170000"/>
              </a:lnSpc>
              <a:buNone/>
            </a:pPr>
            <a:r>
              <a:rPr lang="en-GB" sz="4800" dirty="0" smtClean="0">
                <a:ea typeface="ＭＳ Ｐゴシック" charset="0"/>
              </a:rPr>
              <a:t>I can solve practical problems by applying my knowledge of measure, choosing the appropriate units and degree of accuracy for the task and using a formula to calculate area or volume when required. </a:t>
            </a:r>
            <a:r>
              <a:rPr lang="en-GB" sz="4800" b="1" dirty="0" smtClean="0">
                <a:ea typeface="ＭＳ Ｐゴシック" charset="0"/>
              </a:rPr>
              <a:t>MNU 3-11a</a:t>
            </a:r>
          </a:p>
          <a:p>
            <a:pPr>
              <a:lnSpc>
                <a:spcPct val="170000"/>
              </a:lnSpc>
              <a:buNone/>
            </a:pPr>
            <a:r>
              <a:rPr lang="en-GB" sz="7200" b="1" dirty="0" smtClean="0"/>
              <a:t>Languages</a:t>
            </a:r>
          </a:p>
          <a:p>
            <a:pPr marL="0" indent="0">
              <a:lnSpc>
                <a:spcPct val="170000"/>
              </a:lnSpc>
              <a:buNone/>
            </a:pPr>
            <a:r>
              <a:rPr lang="en-GB" sz="5600" i="1" dirty="0" smtClean="0">
                <a:ea typeface="ＭＳ Ｐゴシック" charset="0"/>
              </a:rPr>
              <a:t>Listening and talking</a:t>
            </a:r>
          </a:p>
          <a:p>
            <a:pPr marL="0" indent="0">
              <a:lnSpc>
                <a:spcPct val="170000"/>
              </a:lnSpc>
              <a:buNone/>
            </a:pPr>
            <a:r>
              <a:rPr lang="en-GB" sz="4800" i="1" dirty="0" smtClean="0"/>
              <a:t>I am developing confidence when engaging with others within and beyond my place of learning. I can communicate in a clear, expressive way and I am learning to select and organise resources independently.</a:t>
            </a:r>
            <a:r>
              <a:rPr lang="en-GB" sz="4800" dirty="0" smtClean="0"/>
              <a:t> </a:t>
            </a:r>
            <a:r>
              <a:rPr lang="en-GB" sz="4800" b="1" i="1" dirty="0" smtClean="0"/>
              <a:t>LIT 2-10a </a:t>
            </a:r>
            <a:r>
              <a:rPr lang="en-GB" sz="4800" i="1" dirty="0" smtClean="0"/>
              <a:t>/ </a:t>
            </a:r>
            <a:r>
              <a:rPr lang="en-GB" sz="4800" b="1" i="1" dirty="0" smtClean="0"/>
              <a:t>LIT 3-10a</a:t>
            </a:r>
            <a:endParaRPr lang="en-US" sz="4800" b="1" dirty="0" smtClean="0"/>
          </a:p>
          <a:p>
            <a:pPr marL="0" indent="0">
              <a:lnSpc>
                <a:spcPct val="170000"/>
              </a:lnSpc>
              <a:buNone/>
            </a:pPr>
            <a:r>
              <a:rPr lang="en-GB" sz="4800" i="1" dirty="0" smtClean="0"/>
              <a:t>When I engage with others, I can respond in ways appropriate to my role, show that I value others</a:t>
            </a:r>
            <a:r>
              <a:rPr lang="en-GB" altLang="en-US" sz="4800" i="1" dirty="0" smtClean="0"/>
              <a:t>’</a:t>
            </a:r>
            <a:r>
              <a:rPr lang="en-GB" sz="4800" i="1" dirty="0" smtClean="0"/>
              <a:t> contributions and use these to build on thinking.</a:t>
            </a:r>
            <a:r>
              <a:rPr lang="en-GB" sz="4800" dirty="0" smtClean="0"/>
              <a:t> </a:t>
            </a:r>
            <a:r>
              <a:rPr lang="en-GB" sz="4800" b="1" i="1" dirty="0" smtClean="0"/>
              <a:t>LIT </a:t>
            </a:r>
            <a:r>
              <a:rPr lang="en-GB" sz="4800" b="1" i="1" dirty="0" smtClean="0"/>
              <a:t>2-02a</a:t>
            </a:r>
            <a:endParaRPr lang="en-GB" sz="4800" b="1" i="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Languages</a:t>
            </a:r>
            <a:endParaRPr lang="en-GB" sz="7200" b="1" dirty="0" smtClean="0"/>
          </a:p>
          <a:p>
            <a:pPr marL="0" indent="0">
              <a:lnSpc>
                <a:spcPct val="170000"/>
              </a:lnSpc>
              <a:buNone/>
            </a:pPr>
            <a:r>
              <a:rPr lang="en-GB" sz="5600" i="1" dirty="0" smtClean="0">
                <a:ea typeface="ＭＳ Ｐゴシック" charset="0"/>
              </a:rPr>
              <a:t>Listening and talking</a:t>
            </a:r>
          </a:p>
          <a:p>
            <a:pPr marL="0" indent="0">
              <a:lnSpc>
                <a:spcPct val="170000"/>
              </a:lnSpc>
              <a:buNone/>
            </a:pPr>
            <a:r>
              <a:rPr lang="en-GB" sz="4800" i="1" dirty="0" smtClean="0"/>
              <a:t>I am developing confidence when engaging with others within and beyond my place of learning. I can communicate in a clear, expressive way and I am learning to select and organise resources independently.</a:t>
            </a:r>
            <a:r>
              <a:rPr lang="en-GB" sz="4800" dirty="0" smtClean="0"/>
              <a:t> </a:t>
            </a:r>
            <a:r>
              <a:rPr lang="en-GB" sz="4800" b="1" i="1" dirty="0" smtClean="0"/>
              <a:t>LIT 2-10a </a:t>
            </a:r>
            <a:r>
              <a:rPr lang="en-GB" sz="4800" i="1" dirty="0" smtClean="0"/>
              <a:t>/ </a:t>
            </a:r>
            <a:r>
              <a:rPr lang="en-GB" sz="4800" b="1" i="1" dirty="0" smtClean="0"/>
              <a:t>LIT 3-10a</a:t>
            </a:r>
            <a:endParaRPr lang="en-US" sz="4800" b="1" dirty="0" smtClean="0"/>
          </a:p>
          <a:p>
            <a:pPr marL="0" indent="0">
              <a:lnSpc>
                <a:spcPct val="170000"/>
              </a:lnSpc>
              <a:buNone/>
            </a:pPr>
            <a:r>
              <a:rPr lang="en-GB" sz="4800" i="1" dirty="0" smtClean="0"/>
              <a:t>When I engage with others, I can respond in ways appropriate to my role, show that I value others</a:t>
            </a:r>
            <a:r>
              <a:rPr lang="en-GB" altLang="en-US" sz="4800" i="1" dirty="0" smtClean="0"/>
              <a:t>’</a:t>
            </a:r>
            <a:r>
              <a:rPr lang="en-GB" sz="4800" i="1" dirty="0" smtClean="0"/>
              <a:t> contributions and use these to build on thinking.</a:t>
            </a:r>
            <a:r>
              <a:rPr lang="en-GB" sz="4800" dirty="0" smtClean="0"/>
              <a:t> </a:t>
            </a:r>
            <a:r>
              <a:rPr lang="en-GB" sz="4800" b="1" i="1" dirty="0" smtClean="0"/>
              <a:t>LIT 2-02a</a:t>
            </a:r>
          </a:p>
          <a:p>
            <a:pPr marL="0" indent="0">
              <a:lnSpc>
                <a:spcPct val="170000"/>
              </a:lnSpc>
              <a:buNone/>
            </a:pPr>
            <a:r>
              <a:rPr lang="en-GB" sz="4800" i="1" dirty="0" smtClean="0"/>
              <a:t>When I engage with others, I can make a relevant contribution, encourage others to contribute and acknowledge that they have the right to hold a different opinion.  </a:t>
            </a:r>
            <a:r>
              <a:rPr lang="en-GB" sz="4800" b="1" i="1" dirty="0" smtClean="0"/>
              <a:t> LIT 3-02a</a:t>
            </a:r>
            <a:r>
              <a:rPr lang="en-GB" sz="4800" dirty="0" smtClean="0"/>
              <a:t> </a:t>
            </a:r>
          </a:p>
          <a:p>
            <a:pPr marL="0" indent="0">
              <a:lnSpc>
                <a:spcPct val="170000"/>
              </a:lnSpc>
              <a:buNone/>
            </a:pPr>
            <a:r>
              <a:rPr lang="en-GB" sz="4800" i="1" dirty="0" smtClean="0"/>
              <a:t>I can respond in ways appropriate to my role and use contributions to reflect on, clarify or adapt thinking. </a:t>
            </a:r>
            <a:r>
              <a:rPr lang="en-GB" sz="4800" b="1" i="1" dirty="0" smtClean="0"/>
              <a:t>LIT 3-02a</a:t>
            </a:r>
            <a:r>
              <a:rPr lang="en-GB" sz="4800" dirty="0" smtClean="0"/>
              <a:t> </a:t>
            </a:r>
            <a:endParaRPr lang="en-GB" sz="4800" dirty="0" smtClean="0"/>
          </a:p>
          <a:p>
            <a:pPr marL="0" indent="0">
              <a:lnSpc>
                <a:spcPct val="170000"/>
              </a:lnSpc>
              <a:buNone/>
            </a:pPr>
            <a:r>
              <a:rPr lang="en-GB" sz="4800" i="1" dirty="0" smtClean="0"/>
              <a:t>When I engage with others, I can make a relevant contribution, encourage others to contribute and acknowledge that they have the right to hold a different opinion.  </a:t>
            </a:r>
            <a:r>
              <a:rPr lang="en-GB" sz="4800" b="1" i="1" dirty="0" smtClean="0"/>
              <a:t> LIT 3-02a</a:t>
            </a:r>
            <a:r>
              <a:rPr lang="en-GB" sz="4800" dirty="0" smtClean="0"/>
              <a:t> </a:t>
            </a:r>
          </a:p>
          <a:p>
            <a:pPr marL="0" indent="0">
              <a:lnSpc>
                <a:spcPct val="170000"/>
              </a:lnSpc>
              <a:buNone/>
            </a:pPr>
            <a:r>
              <a:rPr lang="en-GB" sz="4800" i="1" dirty="0" smtClean="0"/>
              <a:t>I can respond in ways appropriate to my role and use contributions to reflect on, clarify or adapt thinking. </a:t>
            </a:r>
            <a:r>
              <a:rPr lang="en-GB" sz="4800" b="1" i="1" dirty="0" smtClean="0"/>
              <a:t>LIT 3-02a</a:t>
            </a:r>
            <a:r>
              <a:rPr lang="en-GB" sz="4800" dirty="0" smtClean="0"/>
              <a:t> </a:t>
            </a:r>
            <a:endParaRPr lang="en-GB" sz="4800" dirty="0" smtClean="0">
              <a:ea typeface="ＭＳ Ｐゴシック" charset="0"/>
            </a:endParaRPr>
          </a:p>
          <a:p>
            <a:pPr marL="0" indent="0">
              <a:lnSpc>
                <a:spcPct val="170000"/>
              </a:lnSpc>
              <a:buNone/>
            </a:pPr>
            <a:endParaRPr lang="en-GB" sz="5600" dirty="0" smtClean="0">
              <a:ea typeface="ＭＳ Ｐゴシック" charset="0"/>
            </a:endParaRPr>
          </a:p>
          <a:p>
            <a:pPr marL="0" indent="0">
              <a:lnSpc>
                <a:spcPct val="170000"/>
              </a:lnSpc>
              <a:buNone/>
            </a:pPr>
            <a:endParaRPr lang="en-GB" sz="4800" b="1" dirty="0" smtClean="0">
              <a:ea typeface="ＭＳ Ｐゴシック"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Languages</a:t>
            </a:r>
            <a:endParaRPr lang="en-GB" sz="7200" b="1" dirty="0" smtClean="0"/>
          </a:p>
          <a:p>
            <a:pPr marL="0" indent="0">
              <a:lnSpc>
                <a:spcPct val="170000"/>
              </a:lnSpc>
              <a:buNone/>
            </a:pPr>
            <a:r>
              <a:rPr lang="en-GB" sz="5600" i="1" dirty="0" smtClean="0">
                <a:ea typeface="ＭＳ Ｐゴシック" charset="0"/>
              </a:rPr>
              <a:t>Listening and talking</a:t>
            </a:r>
          </a:p>
          <a:p>
            <a:pPr marL="0" indent="0">
              <a:lnSpc>
                <a:spcPct val="170000"/>
              </a:lnSpc>
              <a:buNone/>
            </a:pPr>
            <a:r>
              <a:rPr lang="en-GB" sz="4800" i="1" dirty="0" smtClean="0"/>
              <a:t>To help me develop an informed view, I can distinguish fact from opinion, and I am learning to recognise when my sources try to influence me and how useful these are. </a:t>
            </a:r>
            <a:r>
              <a:rPr lang="en-GB" sz="4800" b="1" i="1" dirty="0" smtClean="0"/>
              <a:t>LIT 2-08a</a:t>
            </a:r>
          </a:p>
          <a:p>
            <a:pPr marL="0" indent="0">
              <a:lnSpc>
                <a:spcPct val="170000"/>
              </a:lnSpc>
              <a:buNone/>
            </a:pPr>
            <a:r>
              <a:rPr lang="en-GB" sz="4800" i="1" dirty="0" smtClean="0"/>
              <a:t>I am developing confidence when engaging with others within and beyond my place of learning. I can communicate in a clear, expressive way and I am learning to select and organise resources independently. </a:t>
            </a:r>
            <a:r>
              <a:rPr lang="en-GB" sz="4800" b="1" i="1" dirty="0" smtClean="0"/>
              <a:t>LIT 2-10a / LIT 3-10a</a:t>
            </a:r>
          </a:p>
          <a:p>
            <a:pPr marL="0" indent="0">
              <a:lnSpc>
                <a:spcPct val="170000"/>
              </a:lnSpc>
              <a:buNone/>
            </a:pPr>
            <a:r>
              <a:rPr lang="en-GB" sz="7200" b="1" dirty="0" smtClean="0"/>
              <a:t>Technologies</a:t>
            </a:r>
          </a:p>
          <a:p>
            <a:pPr marL="0" indent="0">
              <a:lnSpc>
                <a:spcPct val="170000"/>
              </a:lnSpc>
              <a:buNone/>
            </a:pPr>
            <a:r>
              <a:rPr lang="en-GB" sz="5600" i="1" dirty="0" smtClean="0"/>
              <a:t>Technological developments in society</a:t>
            </a:r>
          </a:p>
          <a:p>
            <a:pPr marL="0" indent="0">
              <a:lnSpc>
                <a:spcPct val="170000"/>
              </a:lnSpc>
              <a:buNone/>
            </a:pPr>
            <a:r>
              <a:rPr lang="en-GB" sz="4800" dirty="0" smtClean="0"/>
              <a:t>Throughout all my learning, I can use search facilities of electronic sources to access and retrieve information, recognising the importance this has in my place of learning, at home and in the workplace. </a:t>
            </a:r>
            <a:r>
              <a:rPr lang="en-GB" sz="4800" b="1" dirty="0" smtClean="0"/>
              <a:t>TCH 2-03b</a:t>
            </a:r>
            <a:r>
              <a:rPr lang="en-GB" sz="4800" dirty="0" smtClean="0"/>
              <a:t> </a:t>
            </a:r>
          </a:p>
          <a:p>
            <a:pPr marL="0" indent="0">
              <a:lnSpc>
                <a:spcPct val="170000"/>
              </a:lnSpc>
              <a:buNone/>
            </a:pPr>
            <a:r>
              <a:rPr lang="en-GB" sz="4800" dirty="0" smtClean="0"/>
              <a:t>I explore and experiment with the features and functions of computer technology and I can use what I learn to support and enhance my learning in different contexts. </a:t>
            </a:r>
            <a:r>
              <a:rPr lang="en-GB" sz="4800" b="1" dirty="0" smtClean="0"/>
              <a:t>TCH 1-04a / TCH 2-04a</a:t>
            </a:r>
            <a:r>
              <a:rPr lang="en-GB" sz="4800" dirty="0" smtClean="0"/>
              <a:t> </a:t>
            </a:r>
          </a:p>
          <a:p>
            <a:pPr marL="0" indent="0">
              <a:lnSpc>
                <a:spcPct val="170000"/>
              </a:lnSpc>
              <a:buNone/>
            </a:pPr>
            <a:r>
              <a:rPr lang="en-GB" sz="4800" dirty="0" smtClean="0"/>
              <a:t>I can create, capture and manipulate sounds, text and images to communicate experiences, ideas and information in creative and engaging ways. </a:t>
            </a:r>
            <a:r>
              <a:rPr lang="en-GB" sz="4800" b="1" dirty="0" smtClean="0"/>
              <a:t>TCH 1-04b / TCH 2-04b</a:t>
            </a:r>
          </a:p>
          <a:p>
            <a:pPr marL="0" indent="0">
              <a:lnSpc>
                <a:spcPct val="170000"/>
              </a:lnSpc>
              <a:buNone/>
            </a:pPr>
            <a:r>
              <a:rPr lang="en-GB" sz="4800" dirty="0" smtClean="0"/>
              <a:t>I enhance my learning by applying my ICT skills in different learning contexts across the curriculum. </a:t>
            </a:r>
            <a:r>
              <a:rPr lang="en-GB" sz="4800" b="1" dirty="0" smtClean="0"/>
              <a:t>TCH 3-04a </a:t>
            </a:r>
            <a:endParaRPr lang="en-GB" sz="4800" i="1" dirty="0" smtClean="0"/>
          </a:p>
          <a:p>
            <a:pPr marL="0" indent="0">
              <a:lnSpc>
                <a:spcPct val="170000"/>
              </a:lnSpc>
              <a:buNone/>
            </a:pPr>
            <a:endParaRPr lang="en-GB" sz="4800" b="1"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1</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Co-operation and the Commonwealth Games</a:t>
            </a:r>
            <a:endParaRPr lang="en-GB" sz="1800" dirty="0"/>
          </a:p>
          <a:p>
            <a:pPr>
              <a:lnSpc>
                <a:spcPct val="170000"/>
              </a:lnSpc>
              <a:buNone/>
            </a:pPr>
            <a:r>
              <a:rPr lang="en-GB" sz="1800" b="1" dirty="0" smtClean="0"/>
              <a:t>Theme: </a:t>
            </a:r>
            <a:r>
              <a:rPr lang="en-GB" sz="1800" dirty="0" smtClean="0"/>
              <a:t>Global citizenship</a:t>
            </a:r>
          </a:p>
          <a:p>
            <a:pPr>
              <a:lnSpc>
                <a:spcPct val="170000"/>
              </a:lnSpc>
              <a:buNone/>
            </a:pPr>
            <a:r>
              <a:rPr lang="en-GB" sz="1600" i="1" dirty="0" smtClean="0"/>
              <a:t>Research </a:t>
            </a:r>
            <a:r>
              <a:rPr lang="en-GB" sz="1600" i="1" dirty="0" smtClean="0"/>
              <a:t>the history of the Commonwealth Games in order to record a TV or radio programme to be broadcast before the Commonwealth Games in Glasgow 2014. The content of the programme should give an insight into how the games started; who takes part; and what impact they may have on Glasgow and Scotland as a whole. </a:t>
            </a:r>
          </a:p>
          <a:p>
            <a:pPr>
              <a:lnSpc>
                <a:spcPct val="170000"/>
              </a:lnSpc>
              <a:buNone/>
            </a:pPr>
            <a:r>
              <a:rPr lang="en-GB" sz="1600" i="1" dirty="0" smtClean="0"/>
              <a:t>The programme is to end with an audience question and answer session as to whether or not it is still appropriate to call them ‘Commonwealth Games’ and if they should still be run, considering we also have the Olympic games.</a:t>
            </a:r>
            <a:endParaRPr lang="en-GB" sz="1600"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marL="0" indent="0">
              <a:lnSpc>
                <a:spcPct val="170000"/>
              </a:lnSpc>
              <a:buNone/>
            </a:pPr>
            <a:r>
              <a:rPr lang="en-GB" sz="7200" b="1" dirty="0" smtClean="0"/>
              <a:t>Technologies</a:t>
            </a:r>
            <a:endParaRPr lang="en-GB" sz="7200" b="1" dirty="0" smtClean="0"/>
          </a:p>
          <a:p>
            <a:pPr marL="0" indent="0">
              <a:lnSpc>
                <a:spcPct val="170000"/>
              </a:lnSpc>
              <a:buNone/>
            </a:pPr>
            <a:r>
              <a:rPr lang="en-GB" sz="5600" i="1" dirty="0" smtClean="0"/>
              <a:t>Technological developments in society</a:t>
            </a:r>
          </a:p>
          <a:p>
            <a:pPr marL="0" indent="0">
              <a:lnSpc>
                <a:spcPct val="170000"/>
              </a:lnSpc>
              <a:buNone/>
            </a:pPr>
            <a:r>
              <a:rPr lang="en-GB" sz="4800" dirty="0" smtClean="0"/>
              <a:t>Throughout all my learning, I can use search facilities of electronic sources to access and retrieve information, recognising the importance this has in my place of learning, at home and in the workplace. </a:t>
            </a:r>
            <a:r>
              <a:rPr lang="en-GB" sz="4800" b="1" dirty="0" smtClean="0"/>
              <a:t>TCH 2-03b</a:t>
            </a:r>
            <a:r>
              <a:rPr lang="en-GB" sz="4800" dirty="0" smtClean="0"/>
              <a:t> </a:t>
            </a:r>
          </a:p>
          <a:p>
            <a:pPr marL="0" indent="0">
              <a:lnSpc>
                <a:spcPct val="170000"/>
              </a:lnSpc>
              <a:buNone/>
            </a:pPr>
            <a:r>
              <a:rPr lang="en-GB" sz="4800" dirty="0" smtClean="0"/>
              <a:t>I explore and experiment with the features and functions of computer technology and I can use what I learn to support and enhance my learning in different contexts. </a:t>
            </a:r>
            <a:r>
              <a:rPr lang="en-GB" sz="4800" b="1" dirty="0" smtClean="0"/>
              <a:t>TCH 1-04a / TCH 2-04a</a:t>
            </a:r>
            <a:r>
              <a:rPr lang="en-GB" sz="4800" dirty="0" smtClean="0"/>
              <a:t> </a:t>
            </a:r>
          </a:p>
          <a:p>
            <a:pPr marL="0" indent="0">
              <a:lnSpc>
                <a:spcPct val="170000"/>
              </a:lnSpc>
              <a:buNone/>
            </a:pPr>
            <a:r>
              <a:rPr lang="en-GB" sz="4800" dirty="0" smtClean="0"/>
              <a:t>I can create, capture and manipulate sounds, text and images to communicate experiences, ideas and information in creative and engaging ways. </a:t>
            </a:r>
            <a:r>
              <a:rPr lang="en-GB" sz="4800" b="1" dirty="0" smtClean="0"/>
              <a:t>TCH 1-04b / TCH 2-04b</a:t>
            </a:r>
          </a:p>
          <a:p>
            <a:pPr marL="0" indent="0">
              <a:lnSpc>
                <a:spcPct val="170000"/>
              </a:lnSpc>
              <a:buNone/>
            </a:pPr>
            <a:r>
              <a:rPr lang="en-GB" sz="4800" dirty="0" smtClean="0"/>
              <a:t>I enhance my learning by applying my ICT skills in different learning contexts across the curriculum. </a:t>
            </a:r>
            <a:r>
              <a:rPr lang="en-GB" sz="4800" b="1" dirty="0" smtClean="0"/>
              <a:t>TCH 3-04a </a:t>
            </a:r>
            <a:endParaRPr lang="en-GB" sz="4800" i="1" dirty="0" smtClean="0"/>
          </a:p>
          <a:p>
            <a:pPr marL="0" indent="0">
              <a:lnSpc>
                <a:spcPct val="170000"/>
              </a:lnSpc>
              <a:buNone/>
            </a:pPr>
            <a:endParaRPr lang="en-GB" sz="4800" b="1"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3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marL="0" indent="0">
              <a:lnSpc>
                <a:spcPct val="170000"/>
              </a:lnSpc>
              <a:buNone/>
            </a:pPr>
            <a:r>
              <a:rPr lang="en-GB" sz="40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4000" dirty="0" smtClean="0"/>
              <a:t>.</a:t>
            </a:r>
            <a:endParaRPr lang="en-GB" sz="4000" b="1" dirty="0" smtClean="0"/>
          </a:p>
          <a:p>
            <a:pPr marL="0" indent="0">
              <a:lnSpc>
                <a:spcPct val="170000"/>
              </a:lnSpc>
              <a:buNone/>
            </a:pPr>
            <a:r>
              <a:rPr lang="en-GB" sz="4500" b="1" dirty="0" smtClean="0"/>
              <a:t>Technologies</a:t>
            </a:r>
            <a:endParaRPr lang="en-GB" sz="4500" b="1" dirty="0" smtClean="0"/>
          </a:p>
          <a:p>
            <a:pPr marL="0" indent="0">
              <a:lnSpc>
                <a:spcPct val="170000"/>
              </a:lnSpc>
              <a:buNone/>
            </a:pPr>
            <a:r>
              <a:rPr lang="en-GB" sz="4000" i="1" dirty="0" smtClean="0"/>
              <a:t>Business contexts for developing technological skills and knowledge </a:t>
            </a:r>
          </a:p>
          <a:p>
            <a:pPr marL="0" indent="0">
              <a:lnSpc>
                <a:spcPct val="170000"/>
              </a:lnSpc>
              <a:buNone/>
            </a:pPr>
            <a:r>
              <a:rPr lang="en-GB" sz="4000" dirty="0" smtClean="0"/>
              <a:t>By experiencing the setting up and running of a business, I can collaborate in making choices relating to the different roles and responsibilities and have evaluated its success. </a:t>
            </a:r>
            <a:r>
              <a:rPr lang="en-GB" sz="4000" b="1" dirty="0" smtClean="0"/>
              <a:t>SOC 2-22a</a:t>
            </a:r>
          </a:p>
          <a:p>
            <a:pPr marL="0" indent="0">
              <a:lnSpc>
                <a:spcPct val="170000"/>
              </a:lnSpc>
              <a:buNone/>
            </a:pPr>
            <a:r>
              <a:rPr lang="en-GB" sz="4000" dirty="0" smtClean="0"/>
              <a:t>When participating in an enterprise activity, I can explore ethical issues relating to business practice and gain an understanding of how businesses help to satisfy needs. </a:t>
            </a:r>
            <a:r>
              <a:rPr lang="en-GB" sz="4000" b="1" dirty="0" smtClean="0"/>
              <a:t>SOC 3-20a</a:t>
            </a:r>
          </a:p>
          <a:p>
            <a:pPr marL="0" indent="0">
              <a:lnSpc>
                <a:spcPct val="170000"/>
              </a:lnSpc>
              <a:buNone/>
            </a:pPr>
            <a:endParaRPr lang="en-GB" sz="4800" b="1" i="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4 - Optional</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A different community: The Co-operative Commonwealth</a:t>
            </a:r>
            <a:endParaRPr lang="en-GB" sz="1800" dirty="0"/>
          </a:p>
          <a:p>
            <a:pPr>
              <a:lnSpc>
                <a:spcPct val="170000"/>
              </a:lnSpc>
              <a:buNone/>
            </a:pPr>
            <a:r>
              <a:rPr lang="en-GB" sz="1800" b="1" dirty="0" smtClean="0"/>
              <a:t>Theme: </a:t>
            </a:r>
            <a:r>
              <a:rPr lang="en-GB" sz="1800" dirty="0" smtClean="0"/>
              <a:t>Community and economy</a:t>
            </a:r>
          </a:p>
          <a:p>
            <a:pPr>
              <a:lnSpc>
                <a:spcPct val="170000"/>
              </a:lnSpc>
              <a:buNone/>
            </a:pPr>
            <a:r>
              <a:rPr lang="en-GB" sz="1600" b="1" dirty="0" smtClean="0"/>
              <a:t>Teachers can adapt or edit this challenge as they think would best suit their students. This </a:t>
            </a:r>
            <a:r>
              <a:rPr lang="en-GB" sz="1600" b="1" dirty="0" err="1" smtClean="0"/>
              <a:t>powerpoint</a:t>
            </a:r>
            <a:r>
              <a:rPr lang="en-GB" sz="1600" b="1" dirty="0" smtClean="0"/>
              <a:t> can then be saved with a new name and used as part of a forward plan</a:t>
            </a:r>
            <a:r>
              <a:rPr lang="en-GB" sz="1600" b="1" dirty="0" smtClean="0"/>
              <a:t>.</a:t>
            </a:r>
            <a:endParaRPr lang="en-GB" sz="1600" dirty="0"/>
          </a:p>
          <a:p>
            <a:pPr marL="0" indent="0">
              <a:lnSpc>
                <a:spcPct val="150000"/>
              </a:lnSpc>
              <a:buNone/>
            </a:pPr>
            <a:endParaRPr lang="en-US" sz="1400" i="1" dirty="0" smtClean="0"/>
          </a:p>
          <a:p>
            <a:pPr marL="0" indent="0">
              <a:lnSpc>
                <a:spcPct val="150000"/>
              </a:lnSpc>
              <a:buNone/>
            </a:pPr>
            <a:r>
              <a:rPr lang="en-US" sz="1600" i="1" dirty="0" smtClean="0"/>
              <a:t>Stage </a:t>
            </a:r>
            <a:r>
              <a:rPr lang="en-US" sz="1600" i="1" dirty="0" smtClean="0"/>
              <a:t>an event to debate the following motion:</a:t>
            </a:r>
          </a:p>
          <a:p>
            <a:pPr marL="0" indent="0">
              <a:lnSpc>
                <a:spcPct val="150000"/>
              </a:lnSpc>
              <a:buNone/>
            </a:pPr>
            <a:r>
              <a:rPr lang="en-US" sz="1600" i="1" dirty="0" smtClean="0"/>
              <a:t>‘This house believes that our school is run on co-operative values and principles.’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a:t>
            </a:r>
            <a:r>
              <a:rPr lang="en-GB" dirty="0" smtClean="0">
                <a:solidFill>
                  <a:srgbClr val="FF0000"/>
                </a:solidFill>
              </a:rPr>
              <a:t>4 </a:t>
            </a:r>
            <a:r>
              <a:rPr lang="en-GB" dirty="0" smtClean="0">
                <a:solidFill>
                  <a:srgbClr val="FF0000"/>
                </a:solidFill>
              </a:rPr>
              <a:t>– Questions</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60000"/>
              </a:lnSpc>
              <a:buNone/>
            </a:pPr>
            <a:r>
              <a:rPr lang="en-GB" sz="2000" dirty="0" smtClean="0"/>
              <a:t>What are co-operative values and principles?</a:t>
            </a:r>
          </a:p>
          <a:p>
            <a:pPr>
              <a:lnSpc>
                <a:spcPct val="160000"/>
              </a:lnSpc>
              <a:buNone/>
            </a:pPr>
            <a:r>
              <a:rPr lang="en-GB" sz="2000" dirty="0" smtClean="0"/>
              <a:t>What does the Scottish Government want from educating its young </a:t>
            </a:r>
            <a:r>
              <a:rPr lang="en-GB" sz="2000" dirty="0" smtClean="0"/>
              <a:t>people?</a:t>
            </a:r>
            <a:br>
              <a:rPr lang="en-GB" sz="2000" dirty="0" smtClean="0"/>
            </a:br>
            <a:r>
              <a:rPr lang="en-GB" sz="2000" dirty="0" smtClean="0">
                <a:hlinkClick r:id="rId2"/>
              </a:rPr>
              <a:t>http</a:t>
            </a:r>
            <a:r>
              <a:rPr lang="en-GB" sz="2000" dirty="0" smtClean="0">
                <a:hlinkClick r:id="rId2"/>
              </a:rPr>
              <a:t>://</a:t>
            </a:r>
            <a:r>
              <a:rPr lang="en-GB" sz="2000" dirty="0" smtClean="0">
                <a:hlinkClick r:id="rId2"/>
              </a:rPr>
              <a:t>www.educationscotland.gov.uk/thecurriculum/whatiscurriculumforexcellence/thepurposeofthecurriculum/index.asp</a:t>
            </a:r>
            <a:endParaRPr lang="en-GB" sz="2000" dirty="0" smtClean="0"/>
          </a:p>
          <a:p>
            <a:pPr>
              <a:lnSpc>
                <a:spcPct val="160000"/>
              </a:lnSpc>
              <a:buNone/>
            </a:pPr>
            <a:r>
              <a:rPr lang="en-GB" sz="2000" dirty="0" smtClean="0"/>
              <a:t>How much student participation is there in decision making in your school?</a:t>
            </a:r>
          </a:p>
          <a:p>
            <a:pPr>
              <a:lnSpc>
                <a:spcPct val="160000"/>
              </a:lnSpc>
              <a:buNone/>
            </a:pPr>
            <a:r>
              <a:rPr lang="en-GB" sz="2000" dirty="0" smtClean="0"/>
              <a:t>What kind of clubs/activities/extra curricular activities does your school offer?</a:t>
            </a:r>
          </a:p>
          <a:p>
            <a:pPr>
              <a:lnSpc>
                <a:spcPct val="160000"/>
              </a:lnSpc>
              <a:buNone/>
            </a:pPr>
            <a:r>
              <a:rPr lang="en-GB" sz="2000" dirty="0" smtClean="0"/>
              <a:t>Does your school have links with the local community?</a:t>
            </a:r>
          </a:p>
          <a:p>
            <a:pPr>
              <a:lnSpc>
                <a:spcPct val="160000"/>
              </a:lnSpc>
              <a:buNone/>
            </a:pPr>
            <a:r>
              <a:rPr lang="en-GB" sz="2000" dirty="0" smtClean="0"/>
              <a:t>What part do you play as an individual in your school and community?</a:t>
            </a:r>
            <a:endParaRPr lang="en-GB"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4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Autofit/>
          </a:bodyPr>
          <a:lstStyle/>
          <a:p>
            <a:pPr marL="0" indent="0">
              <a:lnSpc>
                <a:spcPct val="170000"/>
              </a:lnSpc>
              <a:buNone/>
            </a:pPr>
            <a:r>
              <a:rPr lang="en-GB" sz="14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1400" dirty="0" smtClean="0"/>
              <a:t>.</a:t>
            </a:r>
            <a:endParaRPr lang="en-GB" sz="1400" b="1" dirty="0" smtClean="0"/>
          </a:p>
          <a:p>
            <a:pPr marL="0" indent="0">
              <a:lnSpc>
                <a:spcPct val="170000"/>
              </a:lnSpc>
              <a:buNone/>
            </a:pPr>
            <a:r>
              <a:rPr lang="en-GB" sz="1600" b="1" dirty="0" smtClean="0"/>
              <a:t>Listening </a:t>
            </a:r>
            <a:r>
              <a:rPr lang="en-GB" sz="1600" b="1" dirty="0" smtClean="0"/>
              <a:t>and talking </a:t>
            </a:r>
          </a:p>
          <a:p>
            <a:pPr marL="0" indent="0">
              <a:lnSpc>
                <a:spcPct val="170000"/>
              </a:lnSpc>
              <a:buNone/>
            </a:pPr>
            <a:r>
              <a:rPr lang="en-GB" sz="1400" i="1" dirty="0" smtClean="0"/>
              <a:t>Tools for listening and talking</a:t>
            </a:r>
          </a:p>
          <a:p>
            <a:pPr marL="0" indent="0">
              <a:lnSpc>
                <a:spcPct val="170000"/>
              </a:lnSpc>
              <a:buNone/>
            </a:pPr>
            <a:r>
              <a:rPr lang="en-GB" sz="1200" dirty="0" smtClean="0"/>
              <a:t>When I engage with others, I can make a relevant contribution, encourage others to contribute and acknowledge that they have the right to hold a different opinion.</a:t>
            </a:r>
          </a:p>
          <a:p>
            <a:pPr marL="0" indent="0">
              <a:lnSpc>
                <a:spcPct val="170000"/>
              </a:lnSpc>
              <a:buNone/>
            </a:pPr>
            <a:r>
              <a:rPr lang="en-GB" sz="1200" dirty="0" smtClean="0"/>
              <a:t>I can respond in ways appropriate to my role and use contributions to reflect on, clarify or adapt thinking. </a:t>
            </a:r>
            <a:r>
              <a:rPr lang="en-GB" sz="1200" b="1" dirty="0" smtClean="0"/>
              <a:t>LIT 3-02a </a:t>
            </a:r>
          </a:p>
          <a:p>
            <a:pPr marL="0" indent="0">
              <a:lnSpc>
                <a:spcPct val="170000"/>
              </a:lnSpc>
              <a:buNone/>
            </a:pPr>
            <a:r>
              <a:rPr lang="en-GB" sz="1200" dirty="0" smtClean="0"/>
              <a:t>To help me develop an informed view, I am learning about the techniques used to influence opinion and how to assess the value of my sources, and I can recognise persuasion. </a:t>
            </a:r>
            <a:r>
              <a:rPr lang="en-GB" sz="1200" b="1" dirty="0" smtClean="0"/>
              <a:t>LIT 3-08a   </a:t>
            </a:r>
          </a:p>
          <a:p>
            <a:pPr marL="0" indent="0">
              <a:lnSpc>
                <a:spcPct val="170000"/>
              </a:lnSpc>
              <a:buNone/>
            </a:pPr>
            <a:r>
              <a:rPr lang="en-GB" sz="1400" i="1" dirty="0" smtClean="0"/>
              <a:t>Finding and using information</a:t>
            </a:r>
          </a:p>
          <a:p>
            <a:pPr marL="0" indent="0">
              <a:lnSpc>
                <a:spcPct val="170000"/>
              </a:lnSpc>
              <a:buNone/>
            </a:pPr>
            <a:r>
              <a:rPr lang="en-GB" sz="1200" dirty="0" smtClean="0"/>
              <a:t>As I listen or watch, I can make notes and organise these to develop thinking, help retain and recall information, explore issues and create new texts, using my own words as appropriate. </a:t>
            </a:r>
            <a:r>
              <a:rPr lang="en-GB" sz="1200" b="1" dirty="0" smtClean="0"/>
              <a:t>LIT 3-05a / LIT 4-05a </a:t>
            </a:r>
          </a:p>
          <a:p>
            <a:pPr marL="0" indent="0">
              <a:lnSpc>
                <a:spcPct val="170000"/>
              </a:lnSpc>
              <a:buNone/>
            </a:pPr>
            <a:endParaRPr lang="en-GB" sz="1200" b="1" i="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4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Autofit/>
          </a:bodyPr>
          <a:lstStyle/>
          <a:p>
            <a:pPr marL="0" indent="0">
              <a:lnSpc>
                <a:spcPct val="170000"/>
              </a:lnSpc>
              <a:buNone/>
            </a:pPr>
            <a:r>
              <a:rPr lang="en-GB" sz="12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1200" dirty="0" smtClean="0"/>
              <a:t>.</a:t>
            </a:r>
            <a:endParaRPr lang="en-GB" sz="1200" b="1" dirty="0" smtClean="0"/>
          </a:p>
          <a:p>
            <a:pPr marL="0" indent="0">
              <a:lnSpc>
                <a:spcPct val="170000"/>
              </a:lnSpc>
              <a:buNone/>
            </a:pPr>
            <a:r>
              <a:rPr lang="en-GB" sz="1400" b="1" dirty="0" smtClean="0"/>
              <a:t>Listening </a:t>
            </a:r>
            <a:r>
              <a:rPr lang="en-GB" sz="1400" b="1" dirty="0" smtClean="0"/>
              <a:t>and talking </a:t>
            </a:r>
          </a:p>
          <a:p>
            <a:pPr marL="0" indent="0">
              <a:lnSpc>
                <a:spcPct val="170000"/>
              </a:lnSpc>
              <a:buNone/>
            </a:pPr>
            <a:r>
              <a:rPr lang="en-GB" sz="1200" i="1" dirty="0" smtClean="0"/>
              <a:t>Understanding, analysing and evaluating</a:t>
            </a:r>
          </a:p>
          <a:p>
            <a:pPr marL="0" indent="0">
              <a:lnSpc>
                <a:spcPct val="170000"/>
              </a:lnSpc>
              <a:buNone/>
            </a:pPr>
            <a:r>
              <a:rPr lang="en-GB" sz="1200" dirty="0" smtClean="0"/>
              <a:t>I can independently select ideas and relevant information for different purposes, organise essential information or ideas and any supporting detail in a logical order, and use suitable vocabulary to communicate effectively with my audience. </a:t>
            </a:r>
            <a:r>
              <a:rPr lang="en-GB" sz="1200" b="1" dirty="0" smtClean="0"/>
              <a:t>LIT 3-06a / LIT 4-06a </a:t>
            </a:r>
          </a:p>
          <a:p>
            <a:pPr marL="0" indent="0">
              <a:lnSpc>
                <a:spcPct val="170000"/>
              </a:lnSpc>
              <a:buNone/>
            </a:pPr>
            <a:r>
              <a:rPr lang="en-GB" sz="1200" i="1" dirty="0" smtClean="0"/>
              <a:t>Creating texts</a:t>
            </a:r>
          </a:p>
          <a:p>
            <a:pPr marL="0" indent="0">
              <a:lnSpc>
                <a:spcPct val="170000"/>
              </a:lnSpc>
              <a:buNone/>
            </a:pPr>
            <a:r>
              <a:rPr lang="en-GB" sz="1200" dirty="0" smtClean="0"/>
              <a:t>When listening and talking with others for different purposes, I can:</a:t>
            </a:r>
          </a:p>
          <a:p>
            <a:pPr marL="0" indent="0">
              <a:lnSpc>
                <a:spcPct val="170000"/>
              </a:lnSpc>
              <a:buNone/>
            </a:pPr>
            <a:r>
              <a:rPr lang="en-GB" sz="1200" dirty="0" smtClean="0"/>
              <a:t>·       communicate information, ideas or opinions </a:t>
            </a:r>
          </a:p>
          <a:p>
            <a:pPr marL="0" indent="0">
              <a:lnSpc>
                <a:spcPct val="170000"/>
              </a:lnSpc>
              <a:buNone/>
            </a:pPr>
            <a:r>
              <a:rPr lang="en-GB" sz="1200" dirty="0" smtClean="0"/>
              <a:t>·       explain processes, concepts or ideas</a:t>
            </a:r>
          </a:p>
          <a:p>
            <a:pPr marL="0" indent="0">
              <a:lnSpc>
                <a:spcPct val="170000"/>
              </a:lnSpc>
              <a:buNone/>
            </a:pPr>
            <a:r>
              <a:rPr lang="en-GB" sz="1200" dirty="0" smtClean="0"/>
              <a:t>·       identify issues raised, summarise findings or draw conclusions. </a:t>
            </a:r>
            <a:r>
              <a:rPr lang="en-GB" sz="1200" b="1" dirty="0" smtClean="0"/>
              <a:t>LIT 3-09a</a:t>
            </a:r>
          </a:p>
          <a:p>
            <a:pPr marL="0" indent="0">
              <a:lnSpc>
                <a:spcPct val="170000"/>
              </a:lnSpc>
              <a:buNone/>
            </a:pPr>
            <a:r>
              <a:rPr lang="en-GB" sz="1400" b="1" dirty="0" smtClean="0"/>
              <a:t>People in society, economy and business</a:t>
            </a:r>
          </a:p>
          <a:p>
            <a:pPr marL="0" indent="0">
              <a:lnSpc>
                <a:spcPct val="170000"/>
              </a:lnSpc>
              <a:buNone/>
            </a:pPr>
            <a:r>
              <a:rPr lang="en-GB" sz="1200" dirty="0" smtClean="0"/>
              <a:t>I have compared the rights and responsibilities of citizens in Scotland with a contrasting society and can describe and begin to understand reasons for differences. </a:t>
            </a:r>
            <a:r>
              <a:rPr lang="en-GB" sz="1200" b="1" dirty="0" smtClean="0"/>
              <a:t> SOC 3-17a</a:t>
            </a:r>
          </a:p>
          <a:p>
            <a:pPr marL="0" indent="0">
              <a:lnSpc>
                <a:spcPct val="170000"/>
              </a:lnSpc>
              <a:buNone/>
            </a:pPr>
            <a:endParaRPr lang="en-GB" sz="1200" b="1" i="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Additional </a:t>
            </a:r>
            <a:r>
              <a:rPr lang="en-GB" dirty="0" smtClean="0">
                <a:solidFill>
                  <a:srgbClr val="FF0000"/>
                </a:solidFill>
              </a:rPr>
              <a:t>challenges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lnSpc>
                <a:spcPct val="170000"/>
              </a:lnSpc>
              <a:buNone/>
            </a:pPr>
            <a:r>
              <a:rPr lang="en-GB" sz="5600" i="1" dirty="0" smtClean="0"/>
              <a:t>Thes</a:t>
            </a:r>
            <a:r>
              <a:rPr lang="en-GB" sz="5600" i="1" dirty="0" smtClean="0"/>
              <a:t>e challenges could be used by students who require additional support or prefer to work individually:</a:t>
            </a:r>
          </a:p>
          <a:p>
            <a:pPr marL="0" indent="0">
              <a:lnSpc>
                <a:spcPct val="170000"/>
              </a:lnSpc>
              <a:buNone/>
            </a:pPr>
            <a:endParaRPr lang="en-GB" sz="5600" i="1" dirty="0" smtClean="0"/>
          </a:p>
          <a:p>
            <a:pPr marL="0" indent="0">
              <a:lnSpc>
                <a:spcPct val="170000"/>
              </a:lnSpc>
              <a:buNone/>
            </a:pPr>
            <a:r>
              <a:rPr lang="en-GB" sz="5600" b="1" dirty="0" smtClean="0"/>
              <a:t>Look </a:t>
            </a:r>
            <a:r>
              <a:rPr lang="en-GB" sz="5600" b="1" dirty="0" smtClean="0"/>
              <a:t>at issues around performance enhancing drugs in sport and how drug testing is trying to eliminate this Substance misuse</a:t>
            </a:r>
          </a:p>
          <a:p>
            <a:pPr marL="0" indent="0">
              <a:lnSpc>
                <a:spcPct val="170000"/>
              </a:lnSpc>
              <a:buNone/>
            </a:pPr>
            <a:r>
              <a:rPr lang="en-GB" sz="5600" dirty="0" smtClean="0"/>
              <a:t>I understand the effect that a range of substances including tobacco and alcohol can have on the body. </a:t>
            </a:r>
            <a:r>
              <a:rPr lang="en-GB" sz="5600" b="1" dirty="0" smtClean="0"/>
              <a:t>HWB 2-38a </a:t>
            </a:r>
          </a:p>
          <a:p>
            <a:pPr marL="0" indent="0">
              <a:lnSpc>
                <a:spcPct val="170000"/>
              </a:lnSpc>
              <a:buNone/>
            </a:pPr>
            <a:r>
              <a:rPr lang="en-GB" sz="5600" dirty="0" smtClean="0"/>
              <a:t>I understand the positive effects that some substances can have on the mind and body but I am also aware of the negative and serious physical, mental, emotional, social and legal consequences of the misuse of substances. </a:t>
            </a:r>
            <a:r>
              <a:rPr lang="en-GB" sz="5600" b="1" dirty="0" smtClean="0"/>
              <a:t>HWB 3-38a /HWB 4-38a </a:t>
            </a:r>
          </a:p>
          <a:p>
            <a:pPr marL="0" indent="0">
              <a:lnSpc>
                <a:spcPct val="170000"/>
              </a:lnSpc>
              <a:buNone/>
            </a:pPr>
            <a:endParaRPr lang="en-GB" sz="4800" b="1" dirty="0" smtClean="0"/>
          </a:p>
          <a:p>
            <a:pPr marL="0" indent="0">
              <a:lnSpc>
                <a:spcPct val="170000"/>
              </a:lnSpc>
              <a:buNone/>
            </a:pPr>
            <a:r>
              <a:rPr lang="en-GB" sz="5600" b="1" dirty="0" smtClean="0"/>
              <a:t>Discuss the involvement of big companies such as  McDonalds and Adidas in the  Olympic Games – are there similar issues with the Commonwealth Games?</a:t>
            </a:r>
          </a:p>
          <a:p>
            <a:pPr marL="0" indent="0">
              <a:lnSpc>
                <a:spcPct val="170000"/>
              </a:lnSpc>
              <a:buNone/>
            </a:pPr>
            <a:r>
              <a:rPr lang="en-GB" sz="5600" dirty="0" smtClean="0"/>
              <a:t>I can understand how advertising and the media are used to influence consumers.  </a:t>
            </a:r>
            <a:r>
              <a:rPr lang="en-GB" sz="5600" b="1" dirty="0" smtClean="0"/>
              <a:t>HWB 2-37a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Additional </a:t>
            </a:r>
            <a:r>
              <a:rPr lang="en-GB" dirty="0" smtClean="0">
                <a:solidFill>
                  <a:srgbClr val="FF0000"/>
                </a:solidFill>
              </a:rPr>
              <a:t>challenges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lnSpc>
                <a:spcPct val="170000"/>
              </a:lnSpc>
              <a:buNone/>
            </a:pPr>
            <a:r>
              <a:rPr lang="en-GB" sz="5600" i="1" dirty="0" smtClean="0"/>
              <a:t>Thes</a:t>
            </a:r>
            <a:r>
              <a:rPr lang="en-GB" sz="5600" i="1" dirty="0" smtClean="0"/>
              <a:t>e challenges could be used by students who require additional support or prefer to work individually:</a:t>
            </a:r>
            <a:endParaRPr lang="en-GB" sz="4800" b="1" dirty="0" smtClean="0"/>
          </a:p>
          <a:p>
            <a:pPr marL="0" indent="0">
              <a:lnSpc>
                <a:spcPct val="170000"/>
              </a:lnSpc>
              <a:buNone/>
            </a:pPr>
            <a:endParaRPr lang="en-GB" sz="4800" b="1" dirty="0" smtClean="0"/>
          </a:p>
          <a:p>
            <a:pPr marL="0" indent="0">
              <a:lnSpc>
                <a:spcPct val="170000"/>
              </a:lnSpc>
              <a:buNone/>
            </a:pPr>
            <a:r>
              <a:rPr lang="en-GB" sz="5600" b="1" dirty="0" smtClean="0"/>
              <a:t>What do you need to think about to pursue a career in sport?</a:t>
            </a:r>
          </a:p>
          <a:p>
            <a:pPr marL="0" indent="0">
              <a:lnSpc>
                <a:spcPct val="170000"/>
              </a:lnSpc>
              <a:buNone/>
            </a:pPr>
            <a:r>
              <a:rPr lang="en-GB" sz="5600" dirty="0" smtClean="0"/>
              <a:t>I am investigating different careers/occupations, ways of working, and learning and training paths. I am gaining experience that helps me recognise the relevance of my learning, skills and interests to my future life.  </a:t>
            </a:r>
            <a:r>
              <a:rPr lang="en-GB" sz="5600" b="1" dirty="0" smtClean="0"/>
              <a:t>HWB 2-20a / HWB 3-20a / HWB </a:t>
            </a:r>
            <a:r>
              <a:rPr lang="en-GB" sz="5600" b="1" dirty="0" smtClean="0"/>
              <a:t>4-20</a:t>
            </a:r>
          </a:p>
          <a:p>
            <a:pPr marL="0" indent="0">
              <a:lnSpc>
                <a:spcPct val="170000"/>
              </a:lnSpc>
              <a:buNone/>
            </a:pPr>
            <a:endParaRPr lang="en-GB" sz="5600" b="1" dirty="0" smtClean="0"/>
          </a:p>
          <a:p>
            <a:pPr marL="0" indent="0">
              <a:lnSpc>
                <a:spcPct val="170000"/>
              </a:lnSpc>
              <a:buNone/>
            </a:pPr>
            <a:r>
              <a:rPr lang="en-GB" sz="5600" b="1" dirty="0" smtClean="0"/>
              <a:t>Why don’t we have a </a:t>
            </a:r>
            <a:r>
              <a:rPr lang="en-GB" sz="5600" b="1" dirty="0" err="1" smtClean="0"/>
              <a:t>para</a:t>
            </a:r>
            <a:r>
              <a:rPr lang="en-GB" sz="5600" b="1" dirty="0" smtClean="0"/>
              <a:t>-commonwealth games – would this be a good idea?</a:t>
            </a:r>
          </a:p>
          <a:p>
            <a:pPr marL="0" indent="0">
              <a:lnSpc>
                <a:spcPct val="170000"/>
              </a:lnSpc>
              <a:buNone/>
            </a:pPr>
            <a:r>
              <a:rPr lang="en-GB" sz="5600" dirty="0" smtClean="0"/>
              <a:t>I understand that people can feel alone and can be misunderstood and left out by others. I am learning how to give appropriate support. </a:t>
            </a:r>
            <a:r>
              <a:rPr lang="en-GB" sz="5600" b="1" dirty="0" smtClean="0"/>
              <a:t>HWB 2-08a / HWB 3-08a</a:t>
            </a:r>
          </a:p>
          <a:p>
            <a:pPr marL="0" indent="0">
              <a:lnSpc>
                <a:spcPct val="170000"/>
              </a:lnSpc>
              <a:buNone/>
            </a:pPr>
            <a:r>
              <a:rPr lang="en-GB" sz="5600" dirty="0" smtClean="0"/>
              <a:t>I recognise that each individual has a unique blend of abilities and needs</a:t>
            </a:r>
            <a:r>
              <a:rPr lang="en-GB" sz="5600" dirty="0" smtClean="0"/>
              <a:t>. </a:t>
            </a:r>
            <a:r>
              <a:rPr lang="en-GB" sz="5600" dirty="0" smtClean="0"/>
              <a:t>I contribute </a:t>
            </a:r>
            <a:r>
              <a:rPr lang="en-GB" sz="5600" dirty="0" smtClean="0"/>
              <a:t>to making my school community one which values individuals equally and is a welcoming place for all</a:t>
            </a:r>
            <a:r>
              <a:rPr lang="en-GB" sz="5600" dirty="0" smtClean="0"/>
              <a:t>. </a:t>
            </a:r>
            <a:r>
              <a:rPr lang="en-GB" sz="5600" b="1" dirty="0" smtClean="0"/>
              <a:t>HWB 2-10a / HWB 3-10a</a:t>
            </a:r>
            <a:endParaRPr lang="en-GB" sz="56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1</a:t>
            </a:r>
            <a:endParaRPr lang="en-GB" dirty="0">
              <a:solidFill>
                <a:srgbClr val="FF0000"/>
              </a:solidFill>
            </a:endParaRPr>
          </a:p>
        </p:txBody>
      </p:sp>
      <p:sp>
        <p:nvSpPr>
          <p:cNvPr id="3" name="Content Placeholder 2"/>
          <p:cNvSpPr>
            <a:spLocks noGrp="1"/>
          </p:cNvSpPr>
          <p:nvPr>
            <p:ph idx="1"/>
          </p:nvPr>
        </p:nvSpPr>
        <p:spPr/>
        <p:txBody>
          <a:bodyPr>
            <a:noAutofit/>
          </a:bodyPr>
          <a:lstStyle/>
          <a:p>
            <a:pPr>
              <a:lnSpc>
                <a:spcPct val="170000"/>
              </a:lnSpc>
              <a:buNone/>
            </a:pPr>
            <a:r>
              <a:rPr lang="en-GB" sz="1800" b="1" dirty="0" smtClean="0"/>
              <a:t>Context for learning: </a:t>
            </a:r>
            <a:r>
              <a:rPr lang="en-GB" sz="1800" dirty="0" smtClean="0"/>
              <a:t>Co-operation and the Commonwealth Games</a:t>
            </a:r>
            <a:endParaRPr lang="en-GB" sz="1800" dirty="0"/>
          </a:p>
          <a:p>
            <a:pPr>
              <a:lnSpc>
                <a:spcPct val="170000"/>
              </a:lnSpc>
              <a:buNone/>
            </a:pPr>
            <a:r>
              <a:rPr lang="en-GB" sz="1800" b="1" dirty="0" smtClean="0"/>
              <a:t>Theme: </a:t>
            </a:r>
            <a:r>
              <a:rPr lang="en-GB" sz="1800" dirty="0" smtClean="0"/>
              <a:t>Global citizenship</a:t>
            </a:r>
          </a:p>
          <a:p>
            <a:pPr>
              <a:lnSpc>
                <a:spcPct val="170000"/>
              </a:lnSpc>
              <a:buNone/>
            </a:pPr>
            <a:r>
              <a:rPr lang="en-GB" sz="1600" b="1" dirty="0" smtClean="0"/>
              <a:t>Teachers can adapt or edit this challenge as they think would best suit their students. This </a:t>
            </a:r>
            <a:r>
              <a:rPr lang="en-GB" sz="1600" b="1" dirty="0" err="1" smtClean="0"/>
              <a:t>powerpoint</a:t>
            </a:r>
            <a:r>
              <a:rPr lang="en-GB" sz="1600" b="1" dirty="0" smtClean="0"/>
              <a:t> can then be saved with a new name and used as part of a forward plan</a:t>
            </a:r>
            <a:r>
              <a:rPr lang="en-GB" sz="1600" b="1" dirty="0" smtClean="0"/>
              <a:t>.</a:t>
            </a:r>
            <a:endParaRPr lang="en-GB" sz="1600" dirty="0" smtClean="0"/>
          </a:p>
          <a:p>
            <a:pPr>
              <a:lnSpc>
                <a:spcPct val="170000"/>
              </a:lnSpc>
              <a:buNone/>
            </a:pPr>
            <a:r>
              <a:rPr lang="en-US" sz="1600" dirty="0" smtClean="0">
                <a:latin typeface="Calibri" pitchFamily="34" charset="0"/>
                <a:cs typeface="Calibri" pitchFamily="34" charset="0"/>
              </a:rPr>
              <a:t>This is a suggested challenge to help students think through the various issues associated with democracy, co-operation and the Commonwealth Games. Questions to stimulate debate on this topic  and websites to  help answer them can be found on the next slide. If you want to </a:t>
            </a:r>
            <a:r>
              <a:rPr lang="en-US" sz="1600" dirty="0" err="1" smtClean="0">
                <a:latin typeface="Calibri" pitchFamily="34" charset="0"/>
                <a:cs typeface="Calibri" pitchFamily="34" charset="0"/>
              </a:rPr>
              <a:t>personalise</a:t>
            </a:r>
            <a:r>
              <a:rPr lang="en-US" sz="1600" dirty="0" smtClean="0">
                <a:latin typeface="Calibri" pitchFamily="34" charset="0"/>
                <a:cs typeface="Calibri" pitchFamily="34" charset="0"/>
              </a:rPr>
              <a:t>, reword or adapt the challenge, then change the text and alter the experiences and outcomes which are on the following slides. It can then be saved as a power point in your own name and be part of your planning process</a:t>
            </a:r>
            <a:r>
              <a:rPr lang="en-US" sz="1600" b="1" dirty="0" smtClean="0">
                <a:latin typeface="Calibri" pitchFamily="34" charset="0"/>
                <a:cs typeface="Calibri" pitchFamily="34" charset="0"/>
              </a:rPr>
              <a:t> </a:t>
            </a:r>
            <a:r>
              <a:rPr lang="en-US" sz="1600" dirty="0" smtClean="0">
                <a:latin typeface="Calibri" pitchFamily="34" charset="0"/>
                <a:cs typeface="Calibri" pitchFamily="34" charset="0"/>
              </a:rPr>
              <a:t>for this topic.</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1 – Questions</a:t>
            </a:r>
            <a:endParaRPr lang="en-GB" dirty="0">
              <a:solidFill>
                <a:srgbClr val="FF0000"/>
              </a:solidFill>
            </a:endParaRPr>
          </a:p>
        </p:txBody>
      </p:sp>
      <p:sp>
        <p:nvSpPr>
          <p:cNvPr id="3" name="Content Placeholder 2"/>
          <p:cNvSpPr>
            <a:spLocks noGrp="1"/>
          </p:cNvSpPr>
          <p:nvPr>
            <p:ph idx="1"/>
          </p:nvPr>
        </p:nvSpPr>
        <p:spPr/>
        <p:txBody>
          <a:bodyPr>
            <a:normAutofit/>
          </a:bodyPr>
          <a:lstStyle/>
          <a:p>
            <a:pPr>
              <a:lnSpc>
                <a:spcPct val="160000"/>
              </a:lnSpc>
              <a:buNone/>
            </a:pPr>
            <a:r>
              <a:rPr lang="en-GB" sz="2200" dirty="0" smtClean="0"/>
              <a:t>What are the main aims of </a:t>
            </a:r>
            <a:r>
              <a:rPr lang="en-GB" altLang="en-US" sz="2200" i="1" dirty="0" smtClean="0"/>
              <a:t>T</a:t>
            </a:r>
            <a:r>
              <a:rPr lang="en-GB" sz="2200" i="1" dirty="0" smtClean="0"/>
              <a:t>he Commonwealth</a:t>
            </a:r>
            <a:r>
              <a:rPr lang="en-GB" sz="2200" dirty="0" smtClean="0"/>
              <a:t>?</a:t>
            </a:r>
          </a:p>
          <a:p>
            <a:pPr>
              <a:lnSpc>
                <a:spcPct val="160000"/>
              </a:lnSpc>
              <a:buNone/>
            </a:pPr>
            <a:r>
              <a:rPr lang="en-GB" sz="2200" dirty="0" smtClean="0"/>
              <a:t>Why is it called ‘The </a:t>
            </a:r>
            <a:r>
              <a:rPr lang="en-GB" sz="2200" dirty="0" smtClean="0"/>
              <a:t>Commonwealth’?</a:t>
            </a:r>
          </a:p>
          <a:p>
            <a:pPr>
              <a:lnSpc>
                <a:spcPct val="160000"/>
              </a:lnSpc>
              <a:buNone/>
            </a:pPr>
            <a:r>
              <a:rPr lang="en-GB" sz="2200" dirty="0" smtClean="0"/>
              <a:t>What </a:t>
            </a:r>
            <a:r>
              <a:rPr lang="en-GB" sz="2200" dirty="0" smtClean="0"/>
              <a:t>countries </a:t>
            </a:r>
            <a:r>
              <a:rPr lang="en-GB" sz="2200" dirty="0" smtClean="0"/>
              <a:t>are/were </a:t>
            </a:r>
            <a:r>
              <a:rPr lang="en-GB" sz="2200" dirty="0" smtClean="0"/>
              <a:t>involved in the games?</a:t>
            </a:r>
          </a:p>
          <a:p>
            <a:pPr>
              <a:lnSpc>
                <a:spcPct val="160000"/>
              </a:lnSpc>
              <a:buNone/>
            </a:pPr>
            <a:r>
              <a:rPr lang="en-GB" sz="2200" dirty="0" smtClean="0"/>
              <a:t>How </a:t>
            </a:r>
            <a:r>
              <a:rPr lang="en-GB" sz="2200" dirty="0" smtClean="0"/>
              <a:t>has Britain changed since the first Commonwealth Games in 1930?</a:t>
            </a:r>
          </a:p>
          <a:p>
            <a:pPr>
              <a:lnSpc>
                <a:spcPct val="160000"/>
              </a:lnSpc>
              <a:buNone/>
            </a:pPr>
            <a:r>
              <a:rPr lang="en-GB" sz="2200" dirty="0" smtClean="0"/>
              <a:t>What kind of democratic structures exist in </a:t>
            </a:r>
            <a:r>
              <a:rPr lang="en-GB" sz="2200" i="1" dirty="0" smtClean="0"/>
              <a:t>Commonwealth </a:t>
            </a:r>
            <a:r>
              <a:rPr lang="en-GB" sz="2200" dirty="0" smtClean="0"/>
              <a:t>countries</a:t>
            </a:r>
            <a:r>
              <a:rPr lang="en-GB" sz="2200" dirty="0" smtClean="0"/>
              <a:t>?</a:t>
            </a:r>
          </a:p>
          <a:p>
            <a:pPr>
              <a:lnSpc>
                <a:spcPct val="160000"/>
              </a:lnSpc>
              <a:buNone/>
            </a:pPr>
            <a:r>
              <a:rPr lang="en-GB" sz="2200" dirty="0" smtClean="0"/>
              <a:t>What are the financial and social benefits of the Games for Scotland</a:t>
            </a:r>
            <a:r>
              <a:rPr lang="en-GB" sz="2200" dirty="0" smtClean="0"/>
              <a:t>?</a:t>
            </a:r>
            <a:endParaRPr lang="en-GB"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Challenge 1 - Resources</a:t>
            </a:r>
            <a:endParaRPr lang="en-GB"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a:buNone/>
            </a:pPr>
            <a:r>
              <a:rPr lang="en-GB" dirty="0" smtClean="0"/>
              <a:t>Your students may look at these websites in the process of working through the student resource:</a:t>
            </a:r>
          </a:p>
          <a:p>
            <a:pPr>
              <a:buNone/>
            </a:pPr>
            <a:endParaRPr lang="en-GB" dirty="0" smtClean="0"/>
          </a:p>
          <a:p>
            <a:pPr>
              <a:buNone/>
            </a:pPr>
            <a:r>
              <a:rPr lang="en-GB" dirty="0" smtClean="0">
                <a:hlinkClick r:id="rId2"/>
              </a:rPr>
              <a:t>http</a:t>
            </a:r>
            <a:r>
              <a:rPr lang="en-GB" dirty="0" smtClean="0">
                <a:hlinkClick r:id="rId2"/>
              </a:rPr>
              <a:t>://www.know-britain.com/general/commonwealth_countries1.html</a:t>
            </a:r>
            <a:endParaRPr lang="en-GB" dirty="0" smtClean="0"/>
          </a:p>
          <a:p>
            <a:pPr>
              <a:buNone/>
            </a:pPr>
            <a:endParaRPr lang="en-GB" dirty="0" smtClean="0"/>
          </a:p>
          <a:p>
            <a:pPr>
              <a:buNone/>
            </a:pPr>
            <a:r>
              <a:rPr lang="en-GB" dirty="0" smtClean="0">
                <a:hlinkClick r:id="rId3"/>
              </a:rPr>
              <a:t>http://myweb.tiscali.co.uk/kenanderson/histemp/</a:t>
            </a:r>
            <a:endParaRPr lang="en-GB" dirty="0" smtClean="0"/>
          </a:p>
          <a:p>
            <a:pPr>
              <a:buNone/>
            </a:pPr>
            <a:endParaRPr lang="en-GB" dirty="0" smtClean="0"/>
          </a:p>
          <a:p>
            <a:pPr>
              <a:buNone/>
            </a:pPr>
            <a:r>
              <a:rPr lang="en-GB" dirty="0" smtClean="0">
                <a:hlinkClick r:id="rId4"/>
              </a:rPr>
              <a:t>http://www.topendsports.com/events/commonwealth-games/history.htm</a:t>
            </a:r>
            <a:endParaRPr lang="en-GB" dirty="0" smtClean="0"/>
          </a:p>
          <a:p>
            <a:pPr>
              <a:buNone/>
            </a:pPr>
            <a:endParaRPr lang="en-GB" dirty="0" smtClean="0"/>
          </a:p>
          <a:p>
            <a:pPr>
              <a:buNone/>
            </a:pPr>
            <a:r>
              <a:rPr lang="en-GB" dirty="0" smtClean="0">
                <a:hlinkClick r:id="rId5"/>
              </a:rPr>
              <a:t>http://www.thediamondjubilee.org/commonwealth-realms-and-diamond-jubilee</a:t>
            </a:r>
            <a:endParaRPr lang="en-GB" dirty="0" smtClean="0"/>
          </a:p>
          <a:p>
            <a:pPr>
              <a:buNone/>
            </a:pPr>
            <a:endParaRPr lang="en-GB" dirty="0" smtClean="0"/>
          </a:p>
          <a:p>
            <a:pPr>
              <a:buNone/>
            </a:pPr>
            <a:r>
              <a:rPr lang="en-GB" dirty="0" smtClean="0">
                <a:hlinkClick r:id="rId6"/>
              </a:rPr>
              <a:t>http://www.thecommonwealth.org/Internal/191086/191247/169249/commonwealth_tour/</a:t>
            </a:r>
            <a:endParaRPr lang="en-GB" dirty="0" smtClean="0"/>
          </a:p>
          <a:p>
            <a:pPr>
              <a:buNone/>
            </a:pPr>
            <a:endParaRPr lang="en-GB" dirty="0" smtClean="0"/>
          </a:p>
          <a:p>
            <a:pPr>
              <a:buNone/>
            </a:pPr>
            <a:r>
              <a:rPr lang="en-GB" dirty="0" smtClean="0">
                <a:hlinkClick r:id="rId7"/>
              </a:rPr>
              <a:t>http://www.thediamondjubilee.org/queen-and-commonwealth-introduction</a:t>
            </a:r>
            <a:endParaRPr lang="en-GB" dirty="0" smtClean="0"/>
          </a:p>
          <a:p>
            <a:pPr>
              <a:buNone/>
            </a:pPr>
            <a:endParaRPr lang="en-GB" dirty="0" smtClean="0"/>
          </a:p>
          <a:p>
            <a:pPr>
              <a:buNone/>
            </a:pPr>
            <a:r>
              <a:rPr lang="en-GB" dirty="0" smtClean="0">
                <a:hlinkClick r:id="rId8"/>
              </a:rPr>
              <a:t>http://www.thediamondjubilee.org/queen-victorias-diamond-jubilee</a:t>
            </a:r>
            <a:endParaRPr lang="en-GB" dirty="0" smtClean="0"/>
          </a:p>
          <a:p>
            <a:pPr>
              <a:buNone/>
            </a:pPr>
            <a:endParaRPr lang="en-GB" dirty="0" smtClean="0"/>
          </a:p>
          <a:p>
            <a:pPr>
              <a:buNone/>
            </a:pPr>
            <a:r>
              <a:rPr lang="en-GB" dirty="0" smtClean="0">
                <a:hlinkClick r:id="rId9"/>
              </a:rPr>
              <a:t>http://www.thediamondjubilee.org/60-facts-about-queen</a:t>
            </a:r>
            <a:endParaRPr lang="en-GB" dirty="0" smtClean="0"/>
          </a:p>
          <a:p>
            <a:pPr>
              <a:buNone/>
            </a:pPr>
            <a:endParaRPr lang="en-GB" dirty="0" smtClean="0"/>
          </a:p>
          <a:p>
            <a:pPr>
              <a:buNone/>
            </a:pPr>
            <a:r>
              <a:rPr lang="en-GB" dirty="0" smtClean="0">
                <a:hlinkClick r:id="rId10"/>
              </a:rPr>
              <a:t>http://www.nationalarchives.gov.uk/slavery/</a:t>
            </a:r>
            <a:endParaRPr lang="en-GB" dirty="0" smtClean="0"/>
          </a:p>
          <a:p>
            <a:pPr>
              <a:buNone/>
            </a:pPr>
            <a:endParaRPr lang="en-GB" dirty="0" smtClean="0"/>
          </a:p>
          <a:p>
            <a:pPr>
              <a:buNone/>
            </a:pPr>
            <a:r>
              <a:rPr lang="en-GB" dirty="0" smtClean="0">
                <a:hlinkClick r:id="rId11"/>
              </a:rPr>
              <a:t>http://www.thecommonwealth.org/Internal/191086/191247/the_commonwealth/</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1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Social </a:t>
            </a:r>
            <a:r>
              <a:rPr lang="en-GB" sz="7200" b="1" dirty="0" smtClean="0"/>
              <a:t>Studies </a:t>
            </a:r>
          </a:p>
          <a:p>
            <a:pPr>
              <a:lnSpc>
                <a:spcPct val="170000"/>
              </a:lnSpc>
              <a:buNone/>
            </a:pPr>
            <a:r>
              <a:rPr lang="en-GB" sz="5600" i="1" dirty="0" smtClean="0"/>
              <a:t>People, past events and societies</a:t>
            </a:r>
            <a:endParaRPr lang="en-GB" dirty="0" smtClean="0"/>
          </a:p>
          <a:p>
            <a:pPr>
              <a:lnSpc>
                <a:spcPct val="170000"/>
              </a:lnSpc>
              <a:buNone/>
            </a:pPr>
            <a:r>
              <a:rPr lang="en-GB" sz="4800" dirty="0" smtClean="0"/>
              <a:t>I can use primary and secondary sources selectively to research events in the past. </a:t>
            </a:r>
            <a:r>
              <a:rPr lang="en-GB" sz="4800" b="1" dirty="0" smtClean="0"/>
              <a:t>SOC 2-01a </a:t>
            </a:r>
          </a:p>
          <a:p>
            <a:pPr>
              <a:lnSpc>
                <a:spcPct val="170000"/>
              </a:lnSpc>
              <a:buNone/>
            </a:pPr>
            <a:r>
              <a:rPr lang="en-GB" sz="4800" dirty="0" smtClean="0"/>
              <a:t>I can explain the similarities and differences between the lifestyles, values and attitudes of people in the past by comparing Scotland with a society</a:t>
            </a:r>
          </a:p>
          <a:p>
            <a:pPr>
              <a:lnSpc>
                <a:spcPct val="170000"/>
              </a:lnSpc>
              <a:buNone/>
            </a:pPr>
            <a:r>
              <a:rPr lang="en-GB" sz="4800" dirty="0" smtClean="0"/>
              <a:t> in Europe or elsewhere. </a:t>
            </a:r>
            <a:r>
              <a:rPr lang="en-GB" sz="4800" b="1" dirty="0" smtClean="0"/>
              <a:t>SOC 3-04a  </a:t>
            </a:r>
          </a:p>
          <a:p>
            <a:pPr>
              <a:lnSpc>
                <a:spcPct val="170000"/>
              </a:lnSpc>
              <a:buNone/>
            </a:pPr>
            <a:r>
              <a:rPr lang="en-GB" sz="4800" dirty="0" smtClean="0"/>
              <a:t>I can discuss why people and events from a particular time in the past were important, placing them within a historical sequence. </a:t>
            </a:r>
            <a:r>
              <a:rPr lang="en-GB" sz="4800" b="1" dirty="0" smtClean="0"/>
              <a:t>SOC 2-06a</a:t>
            </a:r>
            <a:r>
              <a:rPr lang="en-GB" sz="4800" dirty="0" smtClean="0"/>
              <a:t> </a:t>
            </a:r>
          </a:p>
          <a:p>
            <a:pPr>
              <a:lnSpc>
                <a:spcPct val="170000"/>
              </a:lnSpc>
              <a:buNone/>
            </a:pPr>
            <a:r>
              <a:rPr lang="en-GB" sz="4800" dirty="0" smtClean="0"/>
              <a:t>I can discuss the motives of those involved in a significant turning point in the past and assess the consequences it had then and since. </a:t>
            </a:r>
            <a:r>
              <a:rPr lang="en-GB" sz="4800" b="1" dirty="0" smtClean="0"/>
              <a:t>SOC 3-06a</a:t>
            </a:r>
          </a:p>
          <a:p>
            <a:pPr>
              <a:lnSpc>
                <a:spcPct val="170000"/>
              </a:lnSpc>
              <a:buNone/>
            </a:pPr>
            <a:r>
              <a:rPr lang="en-GB" sz="5600" i="1" dirty="0" smtClean="0"/>
              <a:t>People, place and environment </a:t>
            </a:r>
          </a:p>
          <a:p>
            <a:pPr>
              <a:lnSpc>
                <a:spcPct val="170000"/>
              </a:lnSpc>
              <a:buNone/>
            </a:pPr>
            <a:r>
              <a:rPr lang="en-GB" sz="4800" dirty="0" smtClean="0"/>
              <a:t>I can compare the social and economic differences between more and less economically-developed countries and </a:t>
            </a:r>
          </a:p>
          <a:p>
            <a:pPr>
              <a:lnSpc>
                <a:spcPct val="170000"/>
              </a:lnSpc>
              <a:buNone/>
            </a:pPr>
            <a:r>
              <a:rPr lang="en-GB" sz="4800" dirty="0" smtClean="0"/>
              <a:t>can discuss the possibilities for reducing these differences. </a:t>
            </a:r>
            <a:r>
              <a:rPr lang="en-GB" sz="4800" b="1" dirty="0" smtClean="0"/>
              <a:t>SOC </a:t>
            </a:r>
            <a:r>
              <a:rPr lang="en-GB" sz="4800" b="1" dirty="0" smtClean="0"/>
              <a:t>3-11a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1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Social </a:t>
            </a:r>
            <a:r>
              <a:rPr lang="en-GB" sz="7200" b="1" dirty="0" smtClean="0"/>
              <a:t>Studies </a:t>
            </a:r>
          </a:p>
          <a:p>
            <a:pPr>
              <a:lnSpc>
                <a:spcPct val="170000"/>
              </a:lnSpc>
              <a:buNone/>
            </a:pPr>
            <a:r>
              <a:rPr lang="en-GB" sz="5600" i="1" dirty="0" smtClean="0"/>
              <a:t>People in society, economy and business</a:t>
            </a:r>
          </a:p>
          <a:p>
            <a:pPr>
              <a:lnSpc>
                <a:spcPct val="170000"/>
              </a:lnSpc>
              <a:buNone/>
            </a:pPr>
            <a:r>
              <a:rPr lang="en-GB" sz="4800" dirty="0" smtClean="0"/>
              <a:t>I can use evidence selectively to research current social, political or economic issues. </a:t>
            </a:r>
            <a:r>
              <a:rPr lang="en-GB" sz="4800" b="1" dirty="0" smtClean="0"/>
              <a:t>SOC 2-15a</a:t>
            </a:r>
          </a:p>
          <a:p>
            <a:pPr>
              <a:lnSpc>
                <a:spcPct val="170000"/>
              </a:lnSpc>
              <a:buNone/>
            </a:pPr>
            <a:r>
              <a:rPr lang="en-GB" sz="4800" dirty="0" smtClean="0"/>
              <a:t>I can use my knowledge of current social, political or economic issues to interpret evidence and present an informed view. </a:t>
            </a:r>
            <a:r>
              <a:rPr lang="en-GB" sz="4800" b="1" dirty="0" smtClean="0"/>
              <a:t>SOC 3-15a</a:t>
            </a:r>
          </a:p>
          <a:p>
            <a:pPr>
              <a:lnSpc>
                <a:spcPct val="170000"/>
              </a:lnSpc>
              <a:buNone/>
            </a:pPr>
            <a:r>
              <a:rPr lang="en-GB" sz="4800" dirty="0" smtClean="0"/>
              <a:t>I can gather and use information about forms of discrimination against people in societies and consider the impact this has on people’s lives. </a:t>
            </a:r>
            <a:r>
              <a:rPr lang="en-GB" sz="4800" b="1" dirty="0" smtClean="0"/>
              <a:t>SOC 2-16b</a:t>
            </a:r>
          </a:p>
          <a:p>
            <a:pPr>
              <a:lnSpc>
                <a:spcPct val="170000"/>
              </a:lnSpc>
              <a:buNone/>
            </a:pPr>
            <a:r>
              <a:rPr lang="en-GB" sz="4800" dirty="0" smtClean="0"/>
              <a:t>I can discuss issues of the diversity of cultures, values and customs in our society. </a:t>
            </a:r>
            <a:r>
              <a:rPr lang="en-GB" sz="4800" b="1" dirty="0" smtClean="0"/>
              <a:t>SOC 2-16c</a:t>
            </a:r>
            <a:r>
              <a:rPr lang="en-GB" sz="4800" dirty="0" smtClean="0"/>
              <a:t> </a:t>
            </a:r>
          </a:p>
          <a:p>
            <a:pPr>
              <a:lnSpc>
                <a:spcPct val="170000"/>
              </a:lnSpc>
              <a:buNone/>
            </a:pPr>
            <a:r>
              <a:rPr lang="en-GB" sz="4800" dirty="0" smtClean="0"/>
              <a:t>I can describe the main features of a democracy and discuss the rights and responsibilities of citizens in Scotland. </a:t>
            </a:r>
            <a:r>
              <a:rPr lang="en-GB" sz="4800" b="1" dirty="0" smtClean="0"/>
              <a:t>SOC 2-17a</a:t>
            </a:r>
          </a:p>
          <a:p>
            <a:pPr>
              <a:lnSpc>
                <a:spcPct val="170000"/>
              </a:lnSpc>
              <a:buNone/>
            </a:pPr>
            <a:r>
              <a:rPr lang="en-GB" sz="4800" dirty="0" smtClean="0"/>
              <a:t>I have compared the rights and responsibilities of citizens in Scotland with a contrasting society and can describe and</a:t>
            </a:r>
          </a:p>
          <a:p>
            <a:pPr>
              <a:lnSpc>
                <a:spcPct val="170000"/>
              </a:lnSpc>
              <a:buNone/>
            </a:pPr>
            <a:r>
              <a:rPr lang="en-GB" sz="4800" dirty="0" smtClean="0"/>
              <a:t> begin to understand reasons for differences. </a:t>
            </a:r>
            <a:r>
              <a:rPr lang="en-GB" sz="4800" b="1" dirty="0" smtClean="0"/>
              <a:t>SOC 3-17a</a:t>
            </a:r>
            <a:endParaRPr lang="en-GB" sz="4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Challenge 1 – Curriculum for Excellence experiences and outcomes</a:t>
            </a:r>
            <a:endParaRPr lang="en-GB"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nSpc>
                <a:spcPct val="170000"/>
              </a:lnSpc>
              <a:buNone/>
            </a:pPr>
            <a:r>
              <a:rPr lang="en-GB" sz="5600" dirty="0" smtClean="0"/>
              <a:t>The outcomes and experiences suggested in this resource address levels 2 and 3 across different themes and subject areas. Of course it is up to individual teachers to assess whether or not they have been covered or achieved by the students</a:t>
            </a:r>
            <a:r>
              <a:rPr lang="en-GB" sz="5600" dirty="0" smtClean="0"/>
              <a:t>.</a:t>
            </a:r>
            <a:endParaRPr lang="en-GB" sz="5600" b="1" dirty="0" smtClean="0"/>
          </a:p>
          <a:p>
            <a:pPr>
              <a:lnSpc>
                <a:spcPct val="170000"/>
              </a:lnSpc>
              <a:buNone/>
            </a:pPr>
            <a:r>
              <a:rPr lang="en-GB" sz="7200" b="1" dirty="0" smtClean="0"/>
              <a:t>Languages </a:t>
            </a:r>
            <a:endParaRPr lang="en-GB" sz="7200" b="1" dirty="0" smtClean="0"/>
          </a:p>
          <a:p>
            <a:pPr>
              <a:lnSpc>
                <a:spcPct val="170000"/>
              </a:lnSpc>
              <a:buNone/>
            </a:pPr>
            <a:r>
              <a:rPr lang="en-GB" sz="5600" i="1" dirty="0" smtClean="0"/>
              <a:t>Reading</a:t>
            </a:r>
          </a:p>
          <a:p>
            <a:pPr marL="0" indent="0">
              <a:lnSpc>
                <a:spcPct val="170000"/>
              </a:lnSpc>
              <a:buNone/>
            </a:pPr>
            <a:r>
              <a:rPr lang="en-GB" sz="4400" dirty="0" smtClean="0">
                <a:latin typeface="Calibri" pitchFamily="34" charset="0"/>
                <a:cs typeface="Calibri" pitchFamily="34" charset="0"/>
              </a:rPr>
              <a:t>I can make notes, organise them under suitable headings and use them to understand information, develop my thinking, explore problems and create new texts, using my own words as appropriate. </a:t>
            </a:r>
            <a:r>
              <a:rPr lang="en-GB" sz="4400" b="1" dirty="0" smtClean="0">
                <a:latin typeface="Calibri" pitchFamily="34" charset="0"/>
                <a:cs typeface="Calibri" pitchFamily="34" charset="0"/>
              </a:rPr>
              <a:t>LIT 2-15a</a:t>
            </a:r>
            <a:r>
              <a:rPr lang="en-GB" sz="4400" dirty="0" smtClean="0">
                <a:latin typeface="Calibri" pitchFamily="34" charset="0"/>
                <a:cs typeface="Calibri" pitchFamily="34" charset="0"/>
              </a:rPr>
              <a:t> </a:t>
            </a:r>
          </a:p>
          <a:p>
            <a:pPr marL="0" indent="0">
              <a:lnSpc>
                <a:spcPct val="170000"/>
              </a:lnSpc>
              <a:buNone/>
            </a:pPr>
            <a:r>
              <a:rPr lang="en-GB" sz="4400" dirty="0" smtClean="0">
                <a:latin typeface="Calibri" pitchFamily="34" charset="0"/>
                <a:cs typeface="Calibri" pitchFamily="34" charset="0"/>
              </a:rPr>
              <a:t>To help me develop an informed view, I can identify and explain the difference between fact and opinion, recognise when I am being influenced, and have assessed how useful and believable my sources are .</a:t>
            </a:r>
            <a:r>
              <a:rPr lang="en-GB" sz="4400" b="1" dirty="0" smtClean="0">
                <a:latin typeface="Calibri" pitchFamily="34" charset="0"/>
                <a:cs typeface="Calibri" pitchFamily="34" charset="0"/>
              </a:rPr>
              <a:t>LIT 2-18a</a:t>
            </a:r>
            <a:r>
              <a:rPr lang="en-GB" sz="4400" dirty="0" smtClean="0">
                <a:latin typeface="Calibri" pitchFamily="34" charset="0"/>
                <a:cs typeface="Calibri" pitchFamily="34" charset="0"/>
              </a:rPr>
              <a:t> </a:t>
            </a:r>
          </a:p>
          <a:p>
            <a:pPr marL="0" indent="0">
              <a:lnSpc>
                <a:spcPct val="170000"/>
              </a:lnSpc>
              <a:buNone/>
            </a:pPr>
            <a:r>
              <a:rPr lang="en-GB" sz="4400" dirty="0" smtClean="0">
                <a:latin typeface="Calibri" pitchFamily="34" charset="0"/>
                <a:cs typeface="Calibri" pitchFamily="34" charset="0"/>
              </a:rPr>
              <a:t>To help me develop an informed view, I am exploring the techniques used to influence my opinion. I can recognise persuasion and assess the reliability of information and credibility and value of my sources. </a:t>
            </a:r>
            <a:r>
              <a:rPr lang="en-GB" sz="4400" b="1" dirty="0" smtClean="0">
                <a:latin typeface="Calibri" pitchFamily="34" charset="0"/>
                <a:cs typeface="Calibri" pitchFamily="34" charset="0"/>
              </a:rPr>
              <a:t>LIT 3-18a</a:t>
            </a:r>
          </a:p>
          <a:p>
            <a:pPr marL="0" indent="0">
              <a:lnSpc>
                <a:spcPct val="170000"/>
              </a:lnSpc>
              <a:buFont typeface="Arial" charset="0"/>
              <a:buNone/>
            </a:pPr>
            <a:r>
              <a:rPr lang="en-GB" sz="5600" i="1" dirty="0" smtClean="0">
                <a:latin typeface="Calibri" pitchFamily="34" charset="0"/>
                <a:cs typeface="Calibri" pitchFamily="34" charset="0"/>
              </a:rPr>
              <a:t>Listening and talking </a:t>
            </a:r>
            <a:endParaRPr lang="en-US" sz="5600" i="1" dirty="0" smtClean="0">
              <a:latin typeface="Calibri" pitchFamily="34" charset="0"/>
              <a:cs typeface="Calibri" pitchFamily="34" charset="0"/>
            </a:endParaRPr>
          </a:p>
          <a:p>
            <a:pPr marL="0" indent="0">
              <a:lnSpc>
                <a:spcPct val="170000"/>
              </a:lnSpc>
              <a:buNone/>
            </a:pPr>
            <a:r>
              <a:rPr lang="en-GB" sz="4400" dirty="0" smtClean="0">
                <a:latin typeface="Calibri" pitchFamily="34" charset="0"/>
                <a:cs typeface="Calibri" pitchFamily="34" charset="0"/>
              </a:rPr>
              <a:t>When I engage with others, I can respond in ways appropriate to my role, show that I value others</a:t>
            </a:r>
            <a:r>
              <a:rPr lang="en-GB" altLang="en-US" sz="4400" dirty="0" smtClean="0">
                <a:latin typeface="Calibri" pitchFamily="34" charset="0"/>
                <a:cs typeface="Calibri" pitchFamily="34" charset="0"/>
              </a:rPr>
              <a:t>’</a:t>
            </a:r>
            <a:r>
              <a:rPr lang="en-GB" sz="4400" dirty="0" smtClean="0">
                <a:latin typeface="Calibri" pitchFamily="34" charset="0"/>
                <a:cs typeface="Calibri" pitchFamily="34" charset="0"/>
              </a:rPr>
              <a:t> contributions and use these to build on thinking.</a:t>
            </a:r>
            <a:r>
              <a:rPr lang="en-GB" sz="4400" b="1" dirty="0" smtClean="0">
                <a:latin typeface="Calibri" pitchFamily="34" charset="0"/>
                <a:cs typeface="Calibri" pitchFamily="34" charset="0"/>
              </a:rPr>
              <a:t>LIT 2-02a</a:t>
            </a:r>
          </a:p>
          <a:p>
            <a:pPr marL="0" indent="0">
              <a:lnSpc>
                <a:spcPct val="170000"/>
              </a:lnSpc>
              <a:buNone/>
            </a:pPr>
            <a:r>
              <a:rPr lang="en-GB" sz="4400" dirty="0" smtClean="0">
                <a:latin typeface="Calibri" pitchFamily="34" charset="0"/>
                <a:cs typeface="Calibri" pitchFamily="34" charset="0"/>
              </a:rPr>
              <a:t>When I engage with others, I can make a relevant contribution, encourage others to contribute and acknowledge that they have the right to hold a different opinion.  I can respond in ways appropriate to my role and use contributions to reflect on, clarify or adapt thinking. </a:t>
            </a:r>
            <a:r>
              <a:rPr lang="en-GB" sz="4400" b="1" dirty="0" smtClean="0">
                <a:latin typeface="Calibri" pitchFamily="34" charset="0"/>
                <a:cs typeface="Calibri" pitchFamily="34" charset="0"/>
              </a:rPr>
              <a:t>LIT 3-02a</a:t>
            </a:r>
            <a:r>
              <a:rPr lang="en-GB" sz="4400" dirty="0" smtClean="0">
                <a:latin typeface="Calibri" pitchFamily="34" charset="0"/>
                <a:cs typeface="Calibri" pitchFamily="34" charset="0"/>
              </a:rPr>
              <a:t> </a:t>
            </a:r>
          </a:p>
          <a:p>
            <a:pPr marL="0" indent="0">
              <a:lnSpc>
                <a:spcPct val="170000"/>
              </a:lnSpc>
              <a:buNone/>
            </a:pPr>
            <a:r>
              <a:rPr lang="en-GB" sz="4400" dirty="0" smtClean="0">
                <a:latin typeface="Calibri" pitchFamily="34" charset="0"/>
                <a:cs typeface="Calibri" pitchFamily="34" charset="0"/>
              </a:rPr>
              <a:t>To help me develop an informed view, I can distinguish fact from opinion, and I am learning to recognise when my sources try to influence me and how useful these are.</a:t>
            </a:r>
            <a:r>
              <a:rPr lang="en-GB" sz="4400" b="1" dirty="0" smtClean="0">
                <a:latin typeface="Calibri" pitchFamily="34" charset="0"/>
                <a:cs typeface="Calibri" pitchFamily="34" charset="0"/>
              </a:rPr>
              <a:t>LIT 2-08a</a:t>
            </a:r>
          </a:p>
          <a:p>
            <a:pPr marL="0" indent="0">
              <a:lnSpc>
                <a:spcPct val="170000"/>
              </a:lnSpc>
              <a:buNone/>
            </a:pPr>
            <a:r>
              <a:rPr lang="en-GB" sz="4400" dirty="0" smtClean="0">
                <a:latin typeface="Calibri" pitchFamily="34" charset="0"/>
                <a:cs typeface="Calibri" pitchFamily="34" charset="0"/>
              </a:rPr>
              <a:t>I am developing confidence when engaging with others within and beyond my place of learning. I can communicate in a clear, expressive way and I am learning to select and organise resources independently. </a:t>
            </a:r>
            <a:r>
              <a:rPr lang="en-GB" sz="4400" b="1" dirty="0" smtClean="0">
                <a:latin typeface="Calibri" pitchFamily="34" charset="0"/>
                <a:cs typeface="Calibri" pitchFamily="34" charset="0"/>
              </a:rPr>
              <a:t>LIT 2-10a </a:t>
            </a:r>
            <a:r>
              <a:rPr lang="en-GB" sz="4400" dirty="0" smtClean="0">
                <a:latin typeface="Calibri" pitchFamily="34" charset="0"/>
                <a:cs typeface="Calibri" pitchFamily="34" charset="0"/>
              </a:rPr>
              <a:t>/ </a:t>
            </a:r>
            <a:r>
              <a:rPr lang="en-GB" sz="4400" b="1" dirty="0" smtClean="0">
                <a:latin typeface="Calibri" pitchFamily="34" charset="0"/>
                <a:cs typeface="Calibri" pitchFamily="34" charset="0"/>
              </a:rPr>
              <a:t>LIT 3-10a</a:t>
            </a:r>
            <a:endParaRPr lang="en-GB" sz="44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4961</Words>
  <Application>Microsoft Office PowerPoint</Application>
  <PresentationFormat>On-screen Show (4:3)</PresentationFormat>
  <Paragraphs>320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The Co-operative Games: Succeeding together</vt:lpstr>
      <vt:lpstr>Introduction</vt:lpstr>
      <vt:lpstr>Challenge 1</vt:lpstr>
      <vt:lpstr>Challenge 1</vt:lpstr>
      <vt:lpstr>Challenge 1 – Questions</vt:lpstr>
      <vt:lpstr>Challenge 1 - Resources</vt:lpstr>
      <vt:lpstr>Challenge 1 – Curriculum for Excellence experiences and outcomes</vt:lpstr>
      <vt:lpstr>Challenge 1 – Curriculum for Excellence experiences and outcomes</vt:lpstr>
      <vt:lpstr>Challenge 1 – Curriculum for Excellence experiences and outcomes</vt:lpstr>
      <vt:lpstr>Challenge 1 – Curriculum for Excellence experiences and outcomes</vt:lpstr>
      <vt:lpstr>Challenge 1 – Curriculum for Excellence experiences and outcomes</vt:lpstr>
      <vt:lpstr>Challenge 2</vt:lpstr>
      <vt:lpstr>Challenge 2</vt:lpstr>
      <vt:lpstr>Challenge 2 – Questions</vt:lpstr>
      <vt:lpstr>Challenge 2 - Resources</vt:lpstr>
      <vt:lpstr>Challenge 2 – Curriculum for Excellence experiences and outcomes</vt:lpstr>
      <vt:lpstr>Challenge 2 – Curriculum for Excellence experiences and outcomes</vt:lpstr>
      <vt:lpstr>Challenge 2 – Curriculum for Excellence experiences and outcomes</vt:lpstr>
      <vt:lpstr>Challenge 2 – Curriculum for Excellence experiences and outcomes</vt:lpstr>
      <vt:lpstr>Challenge 2 – Curriculum for Excellence experiences and outcomes</vt:lpstr>
      <vt:lpstr>Challenge 3</vt:lpstr>
      <vt:lpstr>Challenge 3</vt:lpstr>
      <vt:lpstr>Challenge 3 – Questions</vt:lpstr>
      <vt:lpstr>Challenge 3 - Resources</vt:lpstr>
      <vt:lpstr>Challenge 3 – Curriculum for Excellence experiences and outcomes</vt:lpstr>
      <vt:lpstr>Challenge 3 – Curriculum for Excellence experiences and outcomes</vt:lpstr>
      <vt:lpstr>Challenge 3 – Curriculum for Excellence experiences and outcomes</vt:lpstr>
      <vt:lpstr>Challenge 3 – Curriculum for Excellence experiences and outcomes</vt:lpstr>
      <vt:lpstr>Challenge 3 – Curriculum for Excellence experiences and outcomes</vt:lpstr>
      <vt:lpstr>Challenge 3 – Curriculum for Excellence experiences and outcomes</vt:lpstr>
      <vt:lpstr>Challenge 3 – Curriculum for Excellence experiences and outcomes</vt:lpstr>
      <vt:lpstr>Challenge 4 - Optional</vt:lpstr>
      <vt:lpstr>Challenge 4 – Questions</vt:lpstr>
      <vt:lpstr>Challenge 4 – Curriculum for Excellence experiences and outcomes</vt:lpstr>
      <vt:lpstr>Challenge 4 – Curriculum for Excellence experiences and outcomes</vt:lpstr>
      <vt:lpstr>Additional challenges</vt:lpstr>
      <vt:lpstr>Additional challenges</vt:lpstr>
    </vt:vector>
  </TitlesOfParts>
  <Company>University of Aberdeen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Commonwealth Games: Co-operate to Succeed</dc:title>
  <dc:creator>Diarmuid</dc:creator>
  <cp:lastModifiedBy>Diarmuid</cp:lastModifiedBy>
  <cp:revision>112</cp:revision>
  <dcterms:created xsi:type="dcterms:W3CDTF">2012-08-15T16:02:37Z</dcterms:created>
  <dcterms:modified xsi:type="dcterms:W3CDTF">2012-09-19T13:56:48Z</dcterms:modified>
</cp:coreProperties>
</file>